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media/image1.jpeg" ContentType="image/jpeg"/>
  <Override PartName="/ppt/media/image2.jpeg" ContentType="image/jpeg"/>
  <Override PartName="/ppt/media/image23.jpeg" ContentType="image/jpeg"/>
  <Override PartName="/ppt/media/image8.png" ContentType="image/png"/>
  <Override PartName="/ppt/media/image3.jpeg" ContentType="image/jpeg"/>
  <Override PartName="/ppt/media/image4.jpeg" ContentType="image/jpeg"/>
  <Override PartName="/ppt/media/image5.jpeg" ContentType="image/jpeg"/>
  <Override PartName="/ppt/media/image7.png" ContentType="image/png"/>
  <Override PartName="/ppt/media/image6.jpeg" ContentType="image/jpeg"/>
  <Override PartName="/ppt/media/image9.jpeg" ContentType="image/jpeg"/>
  <Override PartName="/ppt/media/image10.jpeg" ContentType="image/jpeg"/>
  <Override PartName="/ppt/media/image11.jpeg" ContentType="image/jpeg"/>
  <Override PartName="/ppt/media/image12.jpeg" ContentType="image/jpeg"/>
  <Override PartName="/ppt/media/image13.png" ContentType="image/png"/>
  <Override PartName="/ppt/media/image14.png" ContentType="image/png"/>
  <Override PartName="/ppt/media/image15.png" ContentType="image/png"/>
  <Override PartName="/ppt/media/image35.jpeg" ContentType="image/jpeg"/>
  <Override PartName="/ppt/media/image16.png" ContentType="image/png"/>
  <Override PartName="/ppt/media/image17.png" ContentType="image/png"/>
  <Override PartName="/ppt/media/image24.jpeg" ContentType="image/jpeg"/>
  <Override PartName="/ppt/media/image18.png" ContentType="image/png"/>
  <Override PartName="/ppt/media/image19.jpeg" ContentType="image/jpeg"/>
  <Override PartName="/ppt/media/image20.png" ContentType="image/png"/>
  <Override PartName="/ppt/media/image40.jpeg" ContentType="image/jpeg"/>
  <Override PartName="/ppt/media/image21.jpeg" ContentType="image/jpeg"/>
  <Override PartName="/ppt/media/image22.jpeg" ContentType="image/jpeg"/>
  <Override PartName="/ppt/media/image25.jpeg" ContentType="image/jpeg"/>
  <Override PartName="/ppt/media/image26.jpeg" ContentType="image/jpeg"/>
  <Override PartName="/ppt/media/image27.jpeg" ContentType="image/jpeg"/>
  <Override PartName="/ppt/media/image28.jpeg" ContentType="image/jpeg"/>
  <Override PartName="/ppt/media/image29.jpeg" ContentType="image/jpeg"/>
  <Override PartName="/ppt/media/image30.jpeg" ContentType="image/jpeg"/>
  <Override PartName="/ppt/media/image32.png" ContentType="image/png"/>
  <Override PartName="/ppt/media/image31.jpeg" ContentType="image/jpeg"/>
  <Override PartName="/ppt/media/image33.png" ContentType="image/png"/>
  <Override PartName="/ppt/media/image34.png" ContentType="image/png"/>
  <Override PartName="/ppt/media/image36.jpeg" ContentType="image/jpeg"/>
  <Override PartName="/ppt/media/image37.jpeg" ContentType="image/jpeg"/>
  <Override PartName="/ppt/media/image38.jpeg" ContentType="image/jpeg"/>
  <Override PartName="/ppt/media/image39.jpeg" ContentType="image/jpeg"/>
  <Override PartName="/ppt/slideLayouts/slideLayout3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_rels/slideLayout3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0.xml.rels" ContentType="application/vnd.openxmlformats-package.relationships+xml"/>
  <Override PartName="/ppt/_rels/presentation.xml.rels" ContentType="application/vnd.openxmlformats-package.relationshi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21.xml" ContentType="application/vnd.openxmlformats-officedocument.presentationml.slide+xml"/>
  <Override PartName="/ppt/slides/slide4.xml" ContentType="application/vnd.openxmlformats-officedocument.presentationml.slide+xml"/>
  <Override PartName="/ppt/slides/slide22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23.xml" ContentType="application/vnd.openxmlformats-officedocument.presentationml.slide+xml"/>
  <Override PartName="/ppt/slides/slide7.xml" ContentType="application/vnd.openxmlformats-officedocument.presentationml.slide+xml"/>
  <Override PartName="/ppt/slides/slide24.xml" ContentType="application/vnd.openxmlformats-officedocument.presentationml.slide+xml"/>
  <Override PartName="/ppt/slides/slide8.xml" ContentType="application/vnd.openxmlformats-officedocument.presentationml.slide+xml"/>
  <Override PartName="/ppt/slides/slide25.xml" ContentType="application/vnd.openxmlformats-officedocument.presentationml.slide+xml"/>
  <Override PartName="/ppt/slides/slide9.xml" ContentType="application/vnd.openxmlformats-officedocument.presentationml.slide+xml"/>
  <Override PartName="/ppt/slides/slide26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_rels/slide1.xml.rels" ContentType="application/vnd.openxmlformats-package.relationships+xml"/>
  <Override PartName="/ppt/slides/_rels/slide22.xml.rels" ContentType="application/vnd.openxmlformats-package.relationships+xml"/>
  <Override PartName="/ppt/slides/_rels/slide2.xml.rels" ContentType="application/vnd.openxmlformats-package.relationships+xml"/>
  <Override PartName="/ppt/slides/_rels/slide20.xml.rels" ContentType="application/vnd.openxmlformats-package.relationships+xml"/>
  <Override PartName="/ppt/slides/_rels/slide3.xml.rels" ContentType="application/vnd.openxmlformats-package.relationships+xml"/>
  <Override PartName="/ppt/slides/_rels/slide21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23.xml.rels" ContentType="application/vnd.openxmlformats-package.relationships+xml"/>
  <Override PartName="/ppt/slides/_rels/slide6.xml.rels" ContentType="application/vnd.openxmlformats-package.relationships+xml"/>
  <Override PartName="/ppt/slides/_rels/slide24.xml.rels" ContentType="application/vnd.openxmlformats-package.relationships+xml"/>
  <Override PartName="/ppt/slides/_rels/slide7.xml.rels" ContentType="application/vnd.openxmlformats-package.relationships+xml"/>
  <Override PartName="/ppt/slides/_rels/slide25.xml.rels" ContentType="application/vnd.openxmlformats-package.relationships+xml"/>
  <Override PartName="/ppt/slides/_rels/slide8.xml.rels" ContentType="application/vnd.openxmlformats-package.relationships+xml"/>
  <Override PartName="/ppt/slides/_rels/slide26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  <Override PartName="/ppt/slides/_rels/slide27.xml.rels" ContentType="application/vnd.openxmlformats-package.relationships+xml"/>
  <Override PartName="/ppt/slides/_rels/slide28.xml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</p:sldIdLst>
  <p:sldSz cx="10080625" cy="7559675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l-GR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l-GR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l-GR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l-GR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l-GR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l-GR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l-GR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l-GR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l-GR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l-GR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l-GR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l-GR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l-GR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l-GR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l-GR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l-GR" sz="4400" spc="-1" strike="noStrike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l-GR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l-GR" sz="44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l-GR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l-GR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l-GR" sz="3200" spc="-1" strike="noStrike"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l-GR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l-GR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l-GR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l-GR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l-GR" sz="3200" spc="-1" strike="noStrike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l-GR" sz="3200" spc="-1" strike="noStrike"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l-GR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l-GR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l-GR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l-GR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l-GR" sz="3200" spc="-1" strike="noStrike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l-GR" sz="3200" spc="-1" strike="noStrike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l-GR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l-GR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l-GR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l-GR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l-GR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l-GR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l-GR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l-GR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l-GR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l-GR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l-GR" sz="3200" spc="-1" strike="noStrike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l-GR" sz="3200" spc="-1" strike="noStrike"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l-GR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l-GR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l-GR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l-GR" sz="3200" spc="-1" strike="noStrike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l-GR" sz="3200" spc="-1" strike="noStrike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l-GR" sz="3200" spc="-1" strike="noStrike"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l-GR" sz="3200" spc="-1" strike="noStrike"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l-GR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l-GR" sz="4400" spc="-1" strike="noStrike"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l-GR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l-GR" sz="4400" spc="-1" strike="noStrike"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l-GR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l-GR" sz="4400" spc="-1" strike="noStrike"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l-GR" sz="3200" spc="-1" strike="noStrike">
              <a:latin typeface="Arial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l-GR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l-GR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l-GR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l-GR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l-GR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l-GR" sz="4400" spc="-1" strike="noStrike"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l-GR" sz="3200" spc="-1" strike="noStrike">
              <a:latin typeface="Arial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l-GR" sz="3200" spc="-1" strike="noStrike">
              <a:latin typeface="Arial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l-GR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l-GR" sz="4400" spc="-1" strike="noStrike"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l-GR" sz="3200" spc="-1" strike="noStrike"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l-GR" sz="3200" spc="-1" strike="noStrike">
              <a:latin typeface="Arial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l-GR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l-GR" sz="4400" spc="-1" strike="noStrike"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l-GR" sz="3200" spc="-1" strike="noStrike"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l-GR" sz="3200" spc="-1" strike="noStrike">
              <a:latin typeface="Arial"/>
            </a:endParaRPr>
          </a:p>
        </p:txBody>
      </p:sp>
      <p:sp>
        <p:nvSpPr>
          <p:cNvPr id="98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l-GR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l-GR" sz="4400" spc="-1" strike="noStrike"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l-GR" sz="3200" spc="-1" strike="noStrike"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l-GR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l-GR" sz="4400" spc="-1" strike="noStrike"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l-GR" sz="3200" spc="-1" strike="noStrike"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l-GR" sz="3200" spc="-1" strike="noStrike">
              <a:latin typeface="Arial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l-GR" sz="3200" spc="-1" strike="noStrike">
              <a:latin typeface="Arial"/>
            </a:endParaRPr>
          </a:p>
        </p:txBody>
      </p:sp>
      <p:sp>
        <p:nvSpPr>
          <p:cNvPr id="106" name="PlaceHolder 5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l-GR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l-GR" sz="4400" spc="-1" strike="noStrike"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l-GR" sz="3200" spc="-1" strike="noStrike"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l-GR" sz="3200" spc="-1" strike="noStrike">
              <a:latin typeface="Arial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 type="body"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l-GR" sz="3200" spc="-1" strike="noStrike">
              <a:latin typeface="Arial"/>
            </a:endParaRPr>
          </a:p>
        </p:txBody>
      </p:sp>
      <p:sp>
        <p:nvSpPr>
          <p:cNvPr id="111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l-GR" sz="3200" spc="-1" strike="noStrike">
              <a:latin typeface="Arial"/>
            </a:endParaRPr>
          </a:p>
        </p:txBody>
      </p:sp>
      <p:sp>
        <p:nvSpPr>
          <p:cNvPr id="112" name="PlaceHolder 6"/>
          <p:cNvSpPr>
            <a:spLocks noGrp="1"/>
          </p:cNvSpPr>
          <p:nvPr>
            <p:ph type="body"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l-GR" sz="3200" spc="-1" strike="noStrike">
              <a:latin typeface="Arial"/>
            </a:endParaRPr>
          </a:p>
        </p:txBody>
      </p:sp>
      <p:sp>
        <p:nvSpPr>
          <p:cNvPr id="113" name="PlaceHolder 7"/>
          <p:cNvSpPr>
            <a:spLocks noGrp="1"/>
          </p:cNvSpPr>
          <p:nvPr>
            <p:ph type="body"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l-GR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l-GR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l-GR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l-GR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l-GR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l-GR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l-GR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l-GR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l-GR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l-GR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l-GR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l-GR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l-GR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l-GR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l-GR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l-GR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l-GR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l-GR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jpe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3.jpeg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l-GR" sz="4400" spc="-1" strike="noStrike">
                <a:latin typeface="Arial"/>
              </a:rPr>
              <a:t>Πατήστε για επεξεργασία της μορφής κειμένου του τίτλου</a:t>
            </a:r>
            <a:endParaRPr b="0" lang="el-GR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l-GR" sz="3200" spc="-1" strike="noStrike">
                <a:latin typeface="Arial"/>
              </a:rPr>
              <a:t>Πατήστε για επεξεργασία της μορφής κειμένου διάρθρωσης</a:t>
            </a:r>
            <a:endParaRPr b="0" lang="el-G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l-GR" sz="2800" spc="-1" strike="noStrike">
                <a:latin typeface="Arial"/>
              </a:rPr>
              <a:t>Δεύτερο επίπεδο διάρθρωσης</a:t>
            </a:r>
            <a:endParaRPr b="0" lang="el-G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l-GR" sz="2400" spc="-1" strike="noStrike">
                <a:latin typeface="Arial"/>
              </a:rPr>
              <a:t>Τρίτο επίπεδο διάρθρωσης</a:t>
            </a:r>
            <a:endParaRPr b="0" lang="el-G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l-GR" sz="2000" spc="-1" strike="noStrike">
                <a:latin typeface="Arial"/>
              </a:rPr>
              <a:t>Τέταρτο επίπεδο διάρθρωσης</a:t>
            </a:r>
            <a:endParaRPr b="0" lang="el-G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l-GR" sz="2000" spc="-1" strike="noStrike">
                <a:latin typeface="Arial"/>
              </a:rPr>
              <a:t>Πέμπτο επίπεδο διάρθρωσης</a:t>
            </a:r>
            <a:endParaRPr b="0" lang="el-G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l-GR" sz="2000" spc="-1" strike="noStrike">
                <a:latin typeface="Arial"/>
              </a:rPr>
              <a:t>Έκτο επίπεδο διάρθρωσης</a:t>
            </a:r>
            <a:endParaRPr b="0" lang="el-G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l-GR" sz="2000" spc="-1" strike="noStrike">
                <a:latin typeface="Arial"/>
              </a:rPr>
              <a:t>Έβδομο επίπεδο διάρθρωσης</a:t>
            </a:r>
            <a:endParaRPr b="0" lang="el-G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l-GR" sz="4400" spc="-1" strike="noStrike">
                <a:latin typeface="Arial"/>
              </a:rPr>
              <a:t>Πατήστε για επεξεργασία της μορφής κειμένου του τίτλου</a:t>
            </a:r>
            <a:endParaRPr b="0" lang="el-GR" sz="4400" spc="-1" strike="noStrike"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l-GR" sz="3200" spc="-1" strike="noStrike">
                <a:latin typeface="Arial"/>
              </a:rPr>
              <a:t>Πατήστε για επεξεργασία της μορφής κειμένου διάρθρωσης</a:t>
            </a:r>
            <a:endParaRPr b="0" lang="el-G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l-GR" sz="2800" spc="-1" strike="noStrike">
                <a:latin typeface="Arial"/>
              </a:rPr>
              <a:t>Δεύτερο επίπεδο διάρθρωσης</a:t>
            </a:r>
            <a:endParaRPr b="0" lang="el-G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l-GR" sz="2400" spc="-1" strike="noStrike">
                <a:latin typeface="Arial"/>
              </a:rPr>
              <a:t>Τρίτο επίπεδο διάρθρωσης</a:t>
            </a:r>
            <a:endParaRPr b="0" lang="el-G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l-GR" sz="2000" spc="-1" strike="noStrike">
                <a:latin typeface="Arial"/>
              </a:rPr>
              <a:t>Τέταρτο επίπεδο διάρθρωσης</a:t>
            </a:r>
            <a:endParaRPr b="0" lang="el-G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l-GR" sz="2000" spc="-1" strike="noStrike">
                <a:latin typeface="Arial"/>
              </a:rPr>
              <a:t>Πέμπτο επίπεδο διάρθρωσης</a:t>
            </a:r>
            <a:endParaRPr b="0" lang="el-G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l-GR" sz="2000" spc="-1" strike="noStrike">
                <a:latin typeface="Arial"/>
              </a:rPr>
              <a:t>Έκτο επίπεδο διάρθρωσης</a:t>
            </a:r>
            <a:endParaRPr b="0" lang="el-G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l-GR" sz="2000" spc="-1" strike="noStrike">
                <a:latin typeface="Arial"/>
              </a:rPr>
              <a:t>Έβδομο επίπεδο διάρθρωσης</a:t>
            </a:r>
            <a:endParaRPr b="0" lang="el-G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l-GR" sz="4400" spc="-1" strike="noStrike">
                <a:latin typeface="Arial"/>
              </a:rPr>
              <a:t>Πατήστε για επεξεργασία της μορφής κειμένου του τίτλου</a:t>
            </a:r>
            <a:endParaRPr b="0" lang="el-GR" sz="4400" spc="-1" strike="noStrike"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l-GR" sz="3200" spc="-1" strike="noStrike">
                <a:latin typeface="Arial"/>
              </a:rPr>
              <a:t>Πατήστε για επεξεργασία της μορφής κειμένου διάρθρωσης</a:t>
            </a:r>
            <a:endParaRPr b="0" lang="el-G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l-GR" sz="2800" spc="-1" strike="noStrike">
                <a:latin typeface="Arial"/>
              </a:rPr>
              <a:t>Δεύτερο επίπεδο διάρθρωσης</a:t>
            </a:r>
            <a:endParaRPr b="0" lang="el-G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l-GR" sz="2400" spc="-1" strike="noStrike">
                <a:latin typeface="Arial"/>
              </a:rPr>
              <a:t>Τρίτο επίπεδο διάρθρωσης</a:t>
            </a:r>
            <a:endParaRPr b="0" lang="el-G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l-GR" sz="2000" spc="-1" strike="noStrike">
                <a:latin typeface="Arial"/>
              </a:rPr>
              <a:t>Τέταρτο επίπεδο διάρθρωσης</a:t>
            </a:r>
            <a:endParaRPr b="0" lang="el-G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l-GR" sz="2000" spc="-1" strike="noStrike">
                <a:latin typeface="Arial"/>
              </a:rPr>
              <a:t>Πέμπτο επίπεδο διάρθρωσης</a:t>
            </a:r>
            <a:endParaRPr b="0" lang="el-G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l-GR" sz="2000" spc="-1" strike="noStrike">
                <a:latin typeface="Arial"/>
              </a:rPr>
              <a:t>Έκτο επίπεδο διάρθρωσης</a:t>
            </a:r>
            <a:endParaRPr b="0" lang="el-G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l-GR" sz="2000" spc="-1" strike="noStrike">
                <a:latin typeface="Arial"/>
              </a:rPr>
              <a:t>Έβδομο επίπεδο διάρθρωσης</a:t>
            </a:r>
            <a:endParaRPr b="0" lang="el-G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1.jpeg"/><Relationship Id="rId2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2.jpeg"/><Relationship Id="rId2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3.jpeg"/><Relationship Id="rId2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4.jpeg"/><Relationship Id="rId2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5.jpeg"/><Relationship Id="rId2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6.jpeg"/><Relationship Id="rId2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27.jpeg"/><Relationship Id="rId2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28.jpeg"/><Relationship Id="rId2" Type="http://schemas.openxmlformats.org/officeDocument/2006/relationships/image" Target="../media/image29.jpeg"/><Relationship Id="rId3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30.jpeg"/><Relationship Id="rId2" Type="http://schemas.openxmlformats.org/officeDocument/2006/relationships/image" Target="../media/image31.jpeg"/><Relationship Id="rId3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5.jpeg"/><Relationship Id="rId2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image" Target="../media/image33.png"/><Relationship Id="rId3" Type="http://schemas.openxmlformats.org/officeDocument/2006/relationships/image" Target="../media/image34.png"/><Relationship Id="rId4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35.jpeg"/><Relationship Id="rId2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36.jpeg"/><Relationship Id="rId2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37.jpeg"/><Relationship Id="rId2" Type="http://schemas.openxmlformats.org/officeDocument/2006/relationships/slideLayout" Target="../slideLayouts/slideLayout1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38.jpeg"/><Relationship Id="rId2" Type="http://schemas.openxmlformats.org/officeDocument/2006/relationships/slideLayout" Target="../slideLayouts/slideLayout1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39.jpeg"/><Relationship Id="rId2" Type="http://schemas.openxmlformats.org/officeDocument/2006/relationships/slideLayout" Target="../slideLayouts/slideLayout1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40.jpeg"/><Relationship Id="rId2" Type="http://schemas.openxmlformats.org/officeDocument/2006/relationships/slideLayout" Target="../slideLayouts/slideLayout2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hyperlink" Target="https://www.ekathimerini.com/news/1165321/beekeeper-64-to-go-on-trial-for-causing-stamata-fire/" TargetMode="External"/><Relationship Id="rId2" Type="http://schemas.openxmlformats.org/officeDocument/2006/relationships/hyperlink" Target="https://www.ekathimerini.com/news/1165321/beekeeper-64-to-go-on-trial-for-causing-stamata-fire/" TargetMode="External"/><Relationship Id="rId3" Type="http://schemas.openxmlformats.org/officeDocument/2006/relationships/image" Target="../media/image6.jpe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9.jpeg"/><Relationship Id="rId2" Type="http://schemas.openxmlformats.org/officeDocument/2006/relationships/image" Target="../media/image10.jpeg"/><Relationship Id="rId3" Type="http://schemas.openxmlformats.org/officeDocument/2006/relationships/image" Target="../media/image11.jpeg"/><Relationship Id="rId4" Type="http://schemas.openxmlformats.org/officeDocument/2006/relationships/image" Target="../media/image12.jpeg"/><Relationship Id="rId5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9.jpeg"/><Relationship Id="rId2" Type="http://schemas.openxmlformats.org/officeDocument/2006/relationships/hyperlink" Target="https://earth.nullschool.net/#2021/07/27/0900Z/wind/surface/level/orthographic=-336.87,38.23,27418/loc=23.762,38.172" TargetMode="External"/><Relationship Id="rId3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81 - TextBox"/>
          <p:cNvSpPr/>
          <p:nvPr/>
        </p:nvSpPr>
        <p:spPr>
          <a:xfrm>
            <a:off x="4032360" y="3854520"/>
            <a:ext cx="5176800" cy="962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5" name="83 - TextBox"/>
          <p:cNvSpPr/>
          <p:nvPr/>
        </p:nvSpPr>
        <p:spPr>
          <a:xfrm>
            <a:off x="1080000" y="6120000"/>
            <a:ext cx="6833160" cy="851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1" lang="el-GR" sz="1800" spc="-1" strike="noStrike">
                <a:solidFill>
                  <a:srgbClr val="000000"/>
                </a:solidFill>
                <a:latin typeface="Arial"/>
                <a:ea typeface="DejaVu Sans"/>
              </a:rPr>
              <a:t>Διάθεση νερού πισίνας σε αυτόματο σύστημα πυρόσβεσης</a:t>
            </a:r>
            <a:endParaRPr b="0" lang="el-GR" sz="1800" spc="-1" strike="noStrike">
              <a:latin typeface="Arial"/>
            </a:endParaRPr>
          </a:p>
        </p:txBody>
      </p:sp>
      <p:pic>
        <p:nvPicPr>
          <p:cNvPr id="116" name="" descr=""/>
          <p:cNvPicPr/>
          <p:nvPr/>
        </p:nvPicPr>
        <p:blipFill>
          <a:blip r:embed="rId1"/>
          <a:stretch/>
        </p:blipFill>
        <p:spPr>
          <a:xfrm>
            <a:off x="900000" y="180000"/>
            <a:ext cx="7916400" cy="5596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90 - TextBox"/>
          <p:cNvSpPr/>
          <p:nvPr/>
        </p:nvSpPr>
        <p:spPr>
          <a:xfrm>
            <a:off x="504000" y="301320"/>
            <a:ext cx="9064800" cy="1255320"/>
          </a:xfrm>
          <a:prstGeom prst="rect">
            <a:avLst/>
          </a:prstGeom>
          <a:solidFill>
            <a:srgbClr val="ffffff">
              <a:alpha val="5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77933c"/>
                </a:solidFill>
                <a:latin typeface="Arial"/>
                <a:ea typeface="DejaVu Sans"/>
              </a:rPr>
              <a:t>Συνέπειες στο μικροκλίμα της περιοχής</a:t>
            </a:r>
            <a:endParaRPr b="0" lang="el-GR" sz="4400" spc="-1" strike="noStrike">
              <a:latin typeface="Arial"/>
            </a:endParaRPr>
          </a:p>
        </p:txBody>
      </p:sp>
      <p:sp>
        <p:nvSpPr>
          <p:cNvPr id="149" name="91 - TextBox"/>
          <p:cNvSpPr/>
          <p:nvPr/>
        </p:nvSpPr>
        <p:spPr>
          <a:xfrm>
            <a:off x="685800" y="2464560"/>
            <a:ext cx="9064800" cy="4848120"/>
          </a:xfrm>
          <a:prstGeom prst="rect">
            <a:avLst/>
          </a:prstGeom>
          <a:solidFill>
            <a:srgbClr val="ffffff">
              <a:alpha val="5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algn="ctr">
              <a:lnSpc>
                <a:spcPct val="100000"/>
              </a:lnSpc>
            </a:pPr>
            <a:r>
              <a:rPr b="0" lang="el-GR" sz="2600" spc="-1" strike="noStrike">
                <a:solidFill>
                  <a:srgbClr val="000000"/>
                </a:solidFill>
                <a:latin typeface="Arial"/>
                <a:ea typeface="DejaVu Sans"/>
              </a:rPr>
              <a:t>Οι «Δροσουλίτες», η Ομάδα Ρομποτικής του Γυμνασίου Δροσιάς, παρουσιάζουν τις συνέπειες της πυρκαγιάς στο μικροκλίμα της περιοχής, χρησιμοποιώντας δορυφορικά δεδομένα.</a:t>
            </a:r>
            <a:endParaRPr b="0" lang="el-GR" sz="2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92 - TextBox"/>
          <p:cNvSpPr/>
          <p:nvPr/>
        </p:nvSpPr>
        <p:spPr>
          <a:xfrm>
            <a:off x="457200" y="0"/>
            <a:ext cx="9111600" cy="1617480"/>
          </a:xfrm>
          <a:prstGeom prst="rect">
            <a:avLst/>
          </a:prstGeom>
          <a:solidFill>
            <a:srgbClr val="ffffff">
              <a:alpha val="5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l-GR" sz="1800" spc="-1" strike="noStrike">
                <a:solidFill>
                  <a:srgbClr val="000000"/>
                </a:solidFill>
                <a:latin typeface="Arial"/>
                <a:ea typeface="DejaVu Sans"/>
              </a:rPr>
              <a:t>Εντοπισμός της κατεστραμμένης περιοχής χρησιμοποιώντας</a:t>
            </a:r>
            <a:endParaRPr b="0" lang="el-GR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l-GR" sz="1800" spc="-1" strike="noStrike">
                <a:solidFill>
                  <a:srgbClr val="000000"/>
                </a:solidFill>
                <a:latin typeface="Arial"/>
                <a:ea typeface="DejaVu Sans"/>
              </a:rPr>
              <a:t>Ανίχνευση καμένης περιοχής (Δορυφόρος Sentinel-2)</a:t>
            </a:r>
            <a:endParaRPr b="0" lang="el-GR" sz="1800" spc="-1" strike="noStrike">
              <a:latin typeface="Arial"/>
            </a:endParaRPr>
          </a:p>
        </p:txBody>
      </p:sp>
      <p:pic>
        <p:nvPicPr>
          <p:cNvPr id="151" name="93 - Εικόνα" descr=""/>
          <p:cNvPicPr/>
          <p:nvPr/>
        </p:nvPicPr>
        <p:blipFill>
          <a:blip r:embed="rId1"/>
          <a:stretch/>
        </p:blipFill>
        <p:spPr>
          <a:xfrm>
            <a:off x="360" y="1620000"/>
            <a:ext cx="10072800" cy="5393160"/>
          </a:xfrm>
          <a:prstGeom prst="rect">
            <a:avLst/>
          </a:prstGeom>
          <a:ln w="0">
            <a:noFill/>
          </a:ln>
        </p:spPr>
      </p:pic>
      <p:sp>
        <p:nvSpPr>
          <p:cNvPr id="152" name="94 - Έλλειψη"/>
          <p:cNvSpPr/>
          <p:nvPr/>
        </p:nvSpPr>
        <p:spPr>
          <a:xfrm>
            <a:off x="4320000" y="5400000"/>
            <a:ext cx="713160" cy="353160"/>
          </a:xfrm>
          <a:prstGeom prst="ellipse">
            <a:avLst/>
          </a:prstGeom>
          <a:noFill/>
          <a:ln w="0">
            <a:solidFill>
              <a:srgbClr val="ffff00"/>
            </a:solidFill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" descr=""/>
          <p:cNvPicPr/>
          <p:nvPr/>
        </p:nvPicPr>
        <p:blipFill>
          <a:blip r:embed="rId1"/>
          <a:stretch/>
        </p:blipFill>
        <p:spPr>
          <a:xfrm>
            <a:off x="-360" y="2045880"/>
            <a:ext cx="10074600" cy="4968360"/>
          </a:xfrm>
          <a:prstGeom prst="rect">
            <a:avLst/>
          </a:prstGeom>
          <a:ln w="0">
            <a:noFill/>
          </a:ln>
        </p:spPr>
      </p:pic>
      <p:sp>
        <p:nvSpPr>
          <p:cNvPr id="154" name=""/>
          <p:cNvSpPr/>
          <p:nvPr/>
        </p:nvSpPr>
        <p:spPr>
          <a:xfrm>
            <a:off x="1440000" y="540000"/>
            <a:ext cx="7374240" cy="89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l-GR" sz="1800" spc="-1" strike="noStrike">
                <a:solidFill>
                  <a:srgbClr val="000000"/>
                </a:solidFill>
                <a:latin typeface="Arial"/>
                <a:ea typeface="DejaVu Sans"/>
              </a:rPr>
              <a:t>Με το εργαλείο μέτρησης μετράται η καμένη περιοχή (περίπου 0,25 Km2 - Sentinel-2)</a:t>
            </a:r>
            <a:endParaRPr b="0" lang="el-G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97 - TextBox"/>
          <p:cNvSpPr/>
          <p:nvPr/>
        </p:nvSpPr>
        <p:spPr>
          <a:xfrm>
            <a:off x="457200" y="0"/>
            <a:ext cx="9111600" cy="1369080"/>
          </a:xfrm>
          <a:prstGeom prst="rect">
            <a:avLst/>
          </a:prstGeom>
          <a:solidFill>
            <a:srgbClr val="ffffff">
              <a:alpha val="5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l-GR" sz="4000" spc="-1" strike="noStrike">
                <a:solidFill>
                  <a:srgbClr val="000000"/>
                </a:solidFill>
                <a:latin typeface="Arial"/>
                <a:ea typeface="DejaVu Sans"/>
              </a:rPr>
              <a:t>Εντοπισμός της περιοχής της πυρκαγιάς, χρησιμοποιώντας Sentinel-2</a:t>
            </a:r>
            <a:endParaRPr b="0" lang="el-GR" sz="4000" spc="-1" strike="noStrike">
              <a:latin typeface="Arial"/>
            </a:endParaRPr>
          </a:p>
        </p:txBody>
      </p:sp>
      <p:pic>
        <p:nvPicPr>
          <p:cNvPr id="156" name="98 - Εικόνα" descr=""/>
          <p:cNvPicPr/>
          <p:nvPr/>
        </p:nvPicPr>
        <p:blipFill>
          <a:blip r:embed="rId1"/>
          <a:stretch/>
        </p:blipFill>
        <p:spPr>
          <a:xfrm rot="3600">
            <a:off x="223200" y="1604880"/>
            <a:ext cx="9598680" cy="5074920"/>
          </a:xfrm>
          <a:prstGeom prst="rect">
            <a:avLst/>
          </a:prstGeom>
          <a:ln w="0">
            <a:noFill/>
          </a:ln>
        </p:spPr>
      </p:pic>
      <p:sp>
        <p:nvSpPr>
          <p:cNvPr id="157" name="99 - TextBox"/>
          <p:cNvSpPr/>
          <p:nvPr/>
        </p:nvSpPr>
        <p:spPr>
          <a:xfrm>
            <a:off x="720000" y="6660000"/>
            <a:ext cx="7913160" cy="595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l-GR" sz="1800" spc="-1" strike="noStrike">
                <a:solidFill>
                  <a:srgbClr val="000000"/>
                </a:solidFill>
                <a:latin typeface="Arial"/>
                <a:ea typeface="DejaVu Sans"/>
              </a:rPr>
              <a:t>Χρησιμοποιώντας την επιλογή False Color του δορυφόρου Sentinel-2, η ακριβής περιοχή της πυρκαγιάς μπορεί εύκολα να εντοπιστεί, για περαιτέρω διερεύνηση.</a:t>
            </a:r>
            <a:endParaRPr b="0" lang="el-G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100 - TextBox"/>
          <p:cNvSpPr/>
          <p:nvPr/>
        </p:nvSpPr>
        <p:spPr>
          <a:xfrm>
            <a:off x="504000" y="0"/>
            <a:ext cx="9064800" cy="1140480"/>
          </a:xfrm>
          <a:prstGeom prst="rect">
            <a:avLst/>
          </a:prstGeom>
          <a:solidFill>
            <a:srgbClr val="ffffff">
              <a:alpha val="5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l-GR" sz="44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l-GR" sz="4400" spc="-1" strike="noStrike">
                <a:solidFill>
                  <a:srgbClr val="000000"/>
                </a:solidFill>
                <a:latin typeface="Arial"/>
                <a:ea typeface="DejaVu Sans"/>
              </a:rPr>
              <a:t>Καταγραφή της υγρασίας</a:t>
            </a:r>
            <a:endParaRPr b="0" lang="el-GR" sz="4400" spc="-1" strike="noStrike">
              <a:latin typeface="Arial"/>
            </a:endParaRPr>
          </a:p>
        </p:txBody>
      </p:sp>
      <p:pic>
        <p:nvPicPr>
          <p:cNvPr id="159" name="101 - Εικόνα" descr=""/>
          <p:cNvPicPr/>
          <p:nvPr/>
        </p:nvPicPr>
        <p:blipFill>
          <a:blip r:embed="rId1"/>
          <a:stretch/>
        </p:blipFill>
        <p:spPr>
          <a:xfrm>
            <a:off x="360000" y="1216080"/>
            <a:ext cx="9713160" cy="5323320"/>
          </a:xfrm>
          <a:prstGeom prst="rect">
            <a:avLst/>
          </a:prstGeom>
          <a:ln w="0">
            <a:noFill/>
          </a:ln>
        </p:spPr>
      </p:pic>
      <p:sp>
        <p:nvSpPr>
          <p:cNvPr id="160" name="102 - TextBox"/>
          <p:cNvSpPr/>
          <p:nvPr/>
        </p:nvSpPr>
        <p:spPr>
          <a:xfrm>
            <a:off x="1061640" y="6674400"/>
            <a:ext cx="7553160" cy="339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l-GR" sz="1800" spc="-1" strike="noStrike">
                <a:solidFill>
                  <a:srgbClr val="000000"/>
                </a:solidFill>
                <a:latin typeface="Arial"/>
                <a:ea typeface="DejaVu Sans"/>
              </a:rPr>
              <a:t>Δραματική μείωση της υγρασίας μετά την πυρκαγιά (Sentinel -2)</a:t>
            </a:r>
            <a:endParaRPr b="0" lang="el-GR" sz="1800" spc="-1" strike="noStrike">
              <a:latin typeface="Arial"/>
            </a:endParaRPr>
          </a:p>
        </p:txBody>
      </p:sp>
      <p:sp>
        <p:nvSpPr>
          <p:cNvPr id="161" name=""/>
          <p:cNvSpPr/>
          <p:nvPr/>
        </p:nvSpPr>
        <p:spPr>
          <a:xfrm>
            <a:off x="6840000" y="3780000"/>
            <a:ext cx="360" cy="540000"/>
          </a:xfrm>
          <a:prstGeom prst="line">
            <a:avLst/>
          </a:prstGeom>
          <a:ln w="0">
            <a:solidFill>
              <a:srgbClr val="855d5d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62" name=""/>
          <p:cNvSpPr/>
          <p:nvPr/>
        </p:nvSpPr>
        <p:spPr>
          <a:xfrm>
            <a:off x="6480000" y="3348360"/>
            <a:ext cx="893520" cy="42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l-GR" sz="1200" spc="-1" strike="noStrike">
                <a:solidFill>
                  <a:srgbClr val="c9211e"/>
                </a:solidFill>
                <a:latin typeface="Arial"/>
                <a:ea typeface="DejaVu Sans"/>
              </a:rPr>
              <a:t>Date of Fire</a:t>
            </a:r>
            <a:endParaRPr b="0" lang="el-GR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103 - TextBox"/>
          <p:cNvSpPr/>
          <p:nvPr/>
        </p:nvSpPr>
        <p:spPr>
          <a:xfrm>
            <a:off x="504000" y="301320"/>
            <a:ext cx="9064800" cy="1255320"/>
          </a:xfrm>
          <a:prstGeom prst="rect">
            <a:avLst/>
          </a:prstGeom>
          <a:solidFill>
            <a:srgbClr val="ffffff">
              <a:alpha val="5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l-GR" sz="4400" spc="-1" strike="noStrike">
                <a:solidFill>
                  <a:srgbClr val="000000"/>
                </a:solidFill>
                <a:latin typeface="Arial"/>
                <a:ea typeface="DejaVu Sans"/>
              </a:rPr>
              <a:t>Δείκτης διακύμανσης της βλάστησης (NDVI)</a:t>
            </a:r>
            <a:endParaRPr b="0" lang="el-GR" sz="4400" spc="-1" strike="noStrike">
              <a:latin typeface="Arial"/>
            </a:endParaRPr>
          </a:p>
        </p:txBody>
      </p:sp>
      <p:pic>
        <p:nvPicPr>
          <p:cNvPr id="164" name="104 - Εικόνα" descr=""/>
          <p:cNvPicPr/>
          <p:nvPr/>
        </p:nvPicPr>
        <p:blipFill>
          <a:blip r:embed="rId1"/>
          <a:stretch/>
        </p:blipFill>
        <p:spPr>
          <a:xfrm>
            <a:off x="109800" y="1620000"/>
            <a:ext cx="9614520" cy="4670280"/>
          </a:xfrm>
          <a:prstGeom prst="rect">
            <a:avLst/>
          </a:prstGeom>
          <a:ln w="0">
            <a:noFill/>
          </a:ln>
        </p:spPr>
      </p:pic>
      <p:sp>
        <p:nvSpPr>
          <p:cNvPr id="165" name="105 - TextBox"/>
          <p:cNvSpPr/>
          <p:nvPr/>
        </p:nvSpPr>
        <p:spPr>
          <a:xfrm>
            <a:off x="900000" y="6480000"/>
            <a:ext cx="8453160" cy="339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1" lang="el-GR" sz="1800" spc="-1" strike="noStrike">
                <a:solidFill>
                  <a:srgbClr val="000000"/>
                </a:solidFill>
                <a:latin typeface="Arial"/>
                <a:ea typeface="DejaVu Sans"/>
              </a:rPr>
              <a:t>Μεγάλη πτώση στη βλάστηση μετά την πυρκαγιά (Sentinel-2)</a:t>
            </a:r>
            <a:endParaRPr b="0" lang="el-GR" sz="1800" spc="-1" strike="noStrike">
              <a:latin typeface="Arial"/>
            </a:endParaRPr>
          </a:p>
        </p:txBody>
      </p:sp>
      <p:sp>
        <p:nvSpPr>
          <p:cNvPr id="166" name=""/>
          <p:cNvSpPr/>
          <p:nvPr/>
        </p:nvSpPr>
        <p:spPr>
          <a:xfrm flipH="1">
            <a:off x="5949360" y="3777120"/>
            <a:ext cx="161280" cy="545760"/>
          </a:xfrm>
          <a:prstGeom prst="line">
            <a:avLst/>
          </a:prstGeom>
          <a:ln w="0">
            <a:solidFill>
              <a:srgbClr val="ff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67" name=""/>
          <p:cNvSpPr/>
          <p:nvPr/>
        </p:nvSpPr>
        <p:spPr>
          <a:xfrm>
            <a:off x="5940000" y="3420000"/>
            <a:ext cx="668160" cy="42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l-GR" sz="1200" spc="-1" strike="noStrike">
                <a:solidFill>
                  <a:srgbClr val="c9211e"/>
                </a:solidFill>
                <a:latin typeface="Arial"/>
                <a:ea typeface="DejaVu Sans"/>
              </a:rPr>
              <a:t>Date of</a:t>
            </a:r>
            <a:endParaRPr b="0" lang="el-GR" sz="1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l-GR" sz="1200" spc="-1" strike="noStrike">
                <a:solidFill>
                  <a:srgbClr val="c9211e"/>
                </a:solidFill>
                <a:latin typeface="Arial"/>
                <a:ea typeface="DejaVu Sans"/>
              </a:rPr>
              <a:t>fire</a:t>
            </a:r>
            <a:endParaRPr b="0" lang="el-GR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106 - TextBox"/>
          <p:cNvSpPr/>
          <p:nvPr/>
        </p:nvSpPr>
        <p:spPr>
          <a:xfrm>
            <a:off x="504000" y="0"/>
            <a:ext cx="9064800" cy="1556640"/>
          </a:xfrm>
          <a:prstGeom prst="rect">
            <a:avLst/>
          </a:prstGeom>
          <a:solidFill>
            <a:srgbClr val="ffffff">
              <a:alpha val="5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l-GR" sz="4400" spc="-1" strike="noStrike">
                <a:solidFill>
                  <a:srgbClr val="000000"/>
                </a:solidFill>
                <a:latin typeface="Arial"/>
                <a:ea typeface="DejaVu Sans"/>
              </a:rPr>
              <a:t>Καταγραφή συγκεντρώσεων CO  (Sentinel-5)</a:t>
            </a:r>
            <a:endParaRPr b="0" lang="el-GR" sz="4400" spc="-1" strike="noStrike">
              <a:latin typeface="Arial"/>
            </a:endParaRPr>
          </a:p>
        </p:txBody>
      </p:sp>
      <p:pic>
        <p:nvPicPr>
          <p:cNvPr id="169" name="107 - Εικόνα" descr=""/>
          <p:cNvPicPr/>
          <p:nvPr/>
        </p:nvPicPr>
        <p:blipFill>
          <a:blip r:embed="rId1"/>
          <a:stretch/>
        </p:blipFill>
        <p:spPr>
          <a:xfrm>
            <a:off x="180000" y="1459080"/>
            <a:ext cx="9353160" cy="5014440"/>
          </a:xfrm>
          <a:prstGeom prst="rect">
            <a:avLst/>
          </a:prstGeom>
          <a:ln w="0">
            <a:noFill/>
          </a:ln>
        </p:spPr>
      </p:pic>
      <p:sp>
        <p:nvSpPr>
          <p:cNvPr id="170" name="108 - TextBox"/>
          <p:cNvSpPr/>
          <p:nvPr/>
        </p:nvSpPr>
        <p:spPr>
          <a:xfrm>
            <a:off x="914400" y="6597720"/>
            <a:ext cx="7358760" cy="595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l-GR" sz="1800" spc="-1" strike="noStrike">
                <a:solidFill>
                  <a:srgbClr val="000000"/>
                </a:solidFill>
                <a:latin typeface="Arial"/>
                <a:ea typeface="DejaVu Sans"/>
              </a:rPr>
              <a:t>Μια κορύφωση σε δεδομένα δηλητηριώδους CO εντοπίζεται εύκολα την ημερομηνία της πυρκαγιάς  (Sentinel -5)</a:t>
            </a:r>
            <a:endParaRPr b="0" lang="el-GR" sz="1800" spc="-1" strike="noStrike">
              <a:latin typeface="Arial"/>
            </a:endParaRPr>
          </a:p>
        </p:txBody>
      </p:sp>
      <p:sp>
        <p:nvSpPr>
          <p:cNvPr id="171" name=""/>
          <p:cNvSpPr/>
          <p:nvPr/>
        </p:nvSpPr>
        <p:spPr>
          <a:xfrm>
            <a:off x="5677560" y="3960000"/>
            <a:ext cx="180000" cy="540000"/>
          </a:xfrm>
          <a:prstGeom prst="line">
            <a:avLst/>
          </a:prstGeom>
          <a:ln w="0">
            <a:solidFill>
              <a:srgbClr val="ff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72" name=""/>
          <p:cNvSpPr/>
          <p:nvPr/>
        </p:nvSpPr>
        <p:spPr>
          <a:xfrm>
            <a:off x="4777560" y="3600000"/>
            <a:ext cx="1073520" cy="48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l-GR" sz="1400" spc="-1" strike="noStrike">
                <a:solidFill>
                  <a:srgbClr val="c9211e"/>
                </a:solidFill>
                <a:latin typeface="Arial"/>
                <a:ea typeface="DejaVu Sans"/>
              </a:rPr>
              <a:t>Date of fire</a:t>
            </a:r>
            <a:endParaRPr b="0" lang="el-GR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109 - TextBox"/>
          <p:cNvSpPr/>
          <p:nvPr/>
        </p:nvSpPr>
        <p:spPr>
          <a:xfrm>
            <a:off x="305280" y="2160"/>
            <a:ext cx="9064800" cy="1255320"/>
          </a:xfrm>
          <a:prstGeom prst="rect">
            <a:avLst/>
          </a:prstGeom>
          <a:solidFill>
            <a:srgbClr val="ffffff">
              <a:alpha val="5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l-GR" sz="4400" spc="-1" strike="noStrike">
                <a:solidFill>
                  <a:srgbClr val="000000"/>
                </a:solidFill>
                <a:latin typeface="Arial"/>
                <a:ea typeface="DejaVu Sans"/>
              </a:rPr>
              <a:t>Καταγραφή αερολυμάτων</a:t>
            </a:r>
            <a:endParaRPr b="0" lang="el-GR" sz="4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l-GR" sz="44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l-GR" sz="4400" spc="-1" strike="noStrike">
                <a:solidFill>
                  <a:srgbClr val="000000"/>
                </a:solidFill>
                <a:latin typeface="Arial"/>
                <a:ea typeface="DejaVu Sans"/>
              </a:rPr>
              <a:t>(Sentinel-5)</a:t>
            </a:r>
            <a:endParaRPr b="0" lang="el-GR" sz="4400" spc="-1" strike="noStrike">
              <a:latin typeface="Arial"/>
            </a:endParaRPr>
          </a:p>
        </p:txBody>
      </p:sp>
      <p:pic>
        <p:nvPicPr>
          <p:cNvPr id="174" name="110 - Εικόνα" descr=""/>
          <p:cNvPicPr/>
          <p:nvPr/>
        </p:nvPicPr>
        <p:blipFill>
          <a:blip r:embed="rId1"/>
          <a:stretch/>
        </p:blipFill>
        <p:spPr>
          <a:xfrm>
            <a:off x="360" y="1260000"/>
            <a:ext cx="10072800" cy="5423760"/>
          </a:xfrm>
          <a:prstGeom prst="rect">
            <a:avLst/>
          </a:prstGeom>
          <a:ln w="0">
            <a:noFill/>
          </a:ln>
        </p:spPr>
      </p:pic>
      <p:sp>
        <p:nvSpPr>
          <p:cNvPr id="175" name="111 - TextBox"/>
          <p:cNvSpPr/>
          <p:nvPr/>
        </p:nvSpPr>
        <p:spPr>
          <a:xfrm>
            <a:off x="1080000" y="6673680"/>
            <a:ext cx="7373160" cy="595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1" lang="el-GR" sz="1800" spc="-1" strike="noStrike">
                <a:solidFill>
                  <a:srgbClr val="000000"/>
                </a:solidFill>
                <a:latin typeface="Arial"/>
                <a:ea typeface="DejaVu Sans"/>
              </a:rPr>
              <a:t>Υψηλή κορυφή λεπτών στερεών σωματιδίων στον αέρα την ημερομηνία της πυρκαγιάς (Sentinel - 5)</a:t>
            </a:r>
            <a:endParaRPr b="0" lang="el-GR" sz="1800" spc="-1" strike="noStrike">
              <a:latin typeface="Arial"/>
            </a:endParaRPr>
          </a:p>
        </p:txBody>
      </p:sp>
      <p:sp>
        <p:nvSpPr>
          <p:cNvPr id="176" name=""/>
          <p:cNvSpPr/>
          <p:nvPr/>
        </p:nvSpPr>
        <p:spPr>
          <a:xfrm flipV="1">
            <a:off x="5940000" y="4320000"/>
            <a:ext cx="180000" cy="360000"/>
          </a:xfrm>
          <a:prstGeom prst="line">
            <a:avLst/>
          </a:prstGeom>
          <a:ln w="0">
            <a:solidFill>
              <a:srgbClr val="ff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77" name=""/>
          <p:cNvSpPr/>
          <p:nvPr/>
        </p:nvSpPr>
        <p:spPr>
          <a:xfrm>
            <a:off x="5580000" y="4680000"/>
            <a:ext cx="1049040" cy="283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l-GR" sz="1400" spc="-1" strike="noStrike">
                <a:solidFill>
                  <a:srgbClr val="c9211e"/>
                </a:solidFill>
                <a:latin typeface="Arial"/>
                <a:ea typeface="DejaVu Sans"/>
              </a:rPr>
              <a:t>Date of fire</a:t>
            </a:r>
            <a:endParaRPr b="0" lang="el-GR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"/>
          <p:cNvSpPr/>
          <p:nvPr/>
        </p:nvSpPr>
        <p:spPr>
          <a:xfrm>
            <a:off x="720000" y="180000"/>
            <a:ext cx="8636400" cy="711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1" lang="el-GR" sz="2200" spc="-1" strike="noStrike">
                <a:solidFill>
                  <a:srgbClr val="000000"/>
                </a:solidFill>
                <a:latin typeface="Arial"/>
                <a:ea typeface="DejaVu Sans"/>
              </a:rPr>
              <a:t>Ανίχνευση της θερμοκρασίας στην καμένη περιοχή και σε μια περιοχή δίπλα της (Landsat-8)</a:t>
            </a:r>
            <a:endParaRPr b="0" lang="el-GR" sz="2200" spc="-1" strike="noStrike">
              <a:latin typeface="Arial"/>
            </a:endParaRPr>
          </a:p>
        </p:txBody>
      </p:sp>
      <p:pic>
        <p:nvPicPr>
          <p:cNvPr id="179" name="" descr=""/>
          <p:cNvPicPr/>
          <p:nvPr/>
        </p:nvPicPr>
        <p:blipFill>
          <a:blip r:embed="rId1"/>
          <a:stretch/>
        </p:blipFill>
        <p:spPr>
          <a:xfrm>
            <a:off x="3206880" y="894240"/>
            <a:ext cx="6871320" cy="3307320"/>
          </a:xfrm>
          <a:prstGeom prst="rect">
            <a:avLst/>
          </a:prstGeom>
          <a:ln w="0">
            <a:noFill/>
          </a:ln>
        </p:spPr>
      </p:pic>
      <p:pic>
        <p:nvPicPr>
          <p:cNvPr id="180" name="" descr=""/>
          <p:cNvPicPr/>
          <p:nvPr/>
        </p:nvPicPr>
        <p:blipFill>
          <a:blip r:embed="rId2"/>
          <a:stretch/>
        </p:blipFill>
        <p:spPr>
          <a:xfrm>
            <a:off x="0" y="4204080"/>
            <a:ext cx="6923520" cy="3337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" descr=""/>
          <p:cNvPicPr/>
          <p:nvPr/>
        </p:nvPicPr>
        <p:blipFill>
          <a:blip r:embed="rId1"/>
          <a:stretch/>
        </p:blipFill>
        <p:spPr>
          <a:xfrm>
            <a:off x="0" y="0"/>
            <a:ext cx="6296400" cy="4090320"/>
          </a:xfrm>
          <a:prstGeom prst="rect">
            <a:avLst/>
          </a:prstGeom>
          <a:ln w="0">
            <a:noFill/>
          </a:ln>
        </p:spPr>
      </p:pic>
      <p:pic>
        <p:nvPicPr>
          <p:cNvPr id="182" name="" descr=""/>
          <p:cNvPicPr/>
          <p:nvPr/>
        </p:nvPicPr>
        <p:blipFill>
          <a:blip r:embed="rId2"/>
          <a:stretch/>
        </p:blipFill>
        <p:spPr>
          <a:xfrm>
            <a:off x="0" y="4113360"/>
            <a:ext cx="5839200" cy="3443760"/>
          </a:xfrm>
          <a:prstGeom prst="rect">
            <a:avLst/>
          </a:prstGeom>
          <a:ln w="0">
            <a:noFill/>
          </a:ln>
        </p:spPr>
      </p:pic>
      <p:sp>
        <p:nvSpPr>
          <p:cNvPr id="183" name=""/>
          <p:cNvSpPr/>
          <p:nvPr/>
        </p:nvSpPr>
        <p:spPr>
          <a:xfrm flipH="1" flipV="1">
            <a:off x="4984560" y="1792800"/>
            <a:ext cx="47880" cy="914040"/>
          </a:xfrm>
          <a:prstGeom prst="line">
            <a:avLst/>
          </a:prstGeom>
          <a:ln w="0">
            <a:solidFill>
              <a:srgbClr val="f10d0c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84" name=""/>
          <p:cNvSpPr/>
          <p:nvPr/>
        </p:nvSpPr>
        <p:spPr>
          <a:xfrm>
            <a:off x="4680000" y="2520000"/>
            <a:ext cx="1076400" cy="721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l-GR" sz="1500" spc="-1" strike="noStrike">
                <a:solidFill>
                  <a:srgbClr val="c9211e"/>
                </a:solidFill>
                <a:latin typeface="Arial"/>
                <a:ea typeface="DejaVu Sans"/>
              </a:rPr>
              <a:t>Date of fire</a:t>
            </a:r>
            <a:endParaRPr b="0" lang="el-GR" sz="1500" spc="-1" strike="noStrike">
              <a:latin typeface="Arial"/>
            </a:endParaRPr>
          </a:p>
        </p:txBody>
      </p:sp>
      <p:sp>
        <p:nvSpPr>
          <p:cNvPr id="185" name=""/>
          <p:cNvSpPr/>
          <p:nvPr/>
        </p:nvSpPr>
        <p:spPr>
          <a:xfrm>
            <a:off x="4684680" y="6379200"/>
            <a:ext cx="1256400" cy="93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l-GR" sz="1500" spc="-1" strike="noStrike">
                <a:solidFill>
                  <a:srgbClr val="c9211e"/>
                </a:solidFill>
                <a:latin typeface="Arial"/>
                <a:ea typeface="DejaVu Sans"/>
              </a:rPr>
              <a:t>Date of fire</a:t>
            </a:r>
            <a:endParaRPr b="0" lang="el-GR" sz="1500" spc="-1" strike="noStrike">
              <a:latin typeface="Arial"/>
            </a:endParaRPr>
          </a:p>
        </p:txBody>
      </p:sp>
      <p:sp>
        <p:nvSpPr>
          <p:cNvPr id="186" name=""/>
          <p:cNvSpPr/>
          <p:nvPr/>
        </p:nvSpPr>
        <p:spPr>
          <a:xfrm flipH="1" flipV="1">
            <a:off x="4619880" y="5943960"/>
            <a:ext cx="47880" cy="914040"/>
          </a:xfrm>
          <a:prstGeom prst="line">
            <a:avLst/>
          </a:prstGeom>
          <a:ln w="0">
            <a:solidFill>
              <a:srgbClr val="f10d0c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87" name=""/>
          <p:cNvSpPr/>
          <p:nvPr/>
        </p:nvSpPr>
        <p:spPr>
          <a:xfrm>
            <a:off x="6660000" y="1980000"/>
            <a:ext cx="3056400" cy="2669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1" lang="el-GR" sz="2600" spc="-1" strike="noStrike">
                <a:solidFill>
                  <a:srgbClr val="000000"/>
                </a:solidFill>
                <a:latin typeface="Arial"/>
                <a:ea typeface="DejaVu Sans"/>
              </a:rPr>
              <a:t>Η θερμοκρασία στο καμένο δάσος είναι υψηλότερη σε σύγκριση με το δάσος ακριβώς δίπλα του όλο τον χρόνο!</a:t>
            </a:r>
            <a:endParaRPr b="0" lang="el-GR" sz="26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l-GR" sz="2600" spc="-1" strike="noStrike">
                <a:solidFill>
                  <a:srgbClr val="000000"/>
                </a:solidFill>
                <a:latin typeface="Arial"/>
                <a:ea typeface="DejaVu Sans"/>
              </a:rPr>
              <a:t>(Landsat-8)</a:t>
            </a:r>
            <a:endParaRPr b="0" lang="el-GR" sz="2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84 - Εικόνα" descr=""/>
          <p:cNvPicPr/>
          <p:nvPr/>
        </p:nvPicPr>
        <p:blipFill>
          <a:blip r:embed="rId1"/>
          <a:stretch/>
        </p:blipFill>
        <p:spPr>
          <a:xfrm>
            <a:off x="1260000" y="526320"/>
            <a:ext cx="7894800" cy="4686840"/>
          </a:xfrm>
          <a:prstGeom prst="rect">
            <a:avLst/>
          </a:prstGeom>
          <a:ln w="0">
            <a:noFill/>
          </a:ln>
        </p:spPr>
      </p:pic>
      <p:sp>
        <p:nvSpPr>
          <p:cNvPr id="118" name="85 - TextBox"/>
          <p:cNvSpPr/>
          <p:nvPr/>
        </p:nvSpPr>
        <p:spPr>
          <a:xfrm>
            <a:off x="1600200" y="5546880"/>
            <a:ext cx="4943880" cy="851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l-GR" sz="1800" spc="-1" strike="noStrike">
                <a:solidFill>
                  <a:srgbClr val="000000"/>
                </a:solidFill>
                <a:latin typeface="Arial"/>
                <a:ea typeface="DejaVu Sans"/>
              </a:rPr>
              <a:t>Μεταξύ των συνεπειών της κλιματικής κρίσης είναι:</a:t>
            </a:r>
            <a:endParaRPr b="0" lang="el-G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l-GR" sz="1800" spc="-1" strike="noStrike">
                <a:solidFill>
                  <a:srgbClr val="000000"/>
                </a:solidFill>
                <a:latin typeface="Arial"/>
                <a:ea typeface="DejaVu Sans"/>
              </a:rPr>
              <a:t>1) Οι πυρκαγιές είναι πολύ δύσκολο να σβήσουν</a:t>
            </a:r>
            <a:endParaRPr b="0" lang="el-G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l-GR" sz="1800" spc="-1" strike="noStrike">
                <a:solidFill>
                  <a:srgbClr val="000000"/>
                </a:solidFill>
                <a:latin typeface="Arial"/>
                <a:ea typeface="DejaVu Sans"/>
              </a:rPr>
              <a:t>2) Ξηρασία – λειψυδρία</a:t>
            </a:r>
            <a:endParaRPr b="0" lang="el-G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112 - TextBox"/>
          <p:cNvSpPr/>
          <p:nvPr/>
        </p:nvSpPr>
        <p:spPr>
          <a:xfrm>
            <a:off x="457200" y="342360"/>
            <a:ext cx="9064800" cy="1255320"/>
          </a:xfrm>
          <a:prstGeom prst="rect">
            <a:avLst/>
          </a:prstGeom>
          <a:solidFill>
            <a:srgbClr val="ffffff">
              <a:alpha val="5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l-GR" sz="4400" spc="-1" strike="noStrike">
                <a:solidFill>
                  <a:srgbClr val="000000"/>
                </a:solidFill>
                <a:latin typeface="Arial"/>
                <a:ea typeface="DejaVu Sans"/>
              </a:rPr>
              <a:t>Λύση</a:t>
            </a:r>
            <a:endParaRPr b="0" lang="el-GR" sz="4400" spc="-1" strike="noStrike">
              <a:latin typeface="Arial"/>
            </a:endParaRPr>
          </a:p>
        </p:txBody>
      </p:sp>
      <p:sp>
        <p:nvSpPr>
          <p:cNvPr id="189" name="113 - TextBox"/>
          <p:cNvSpPr/>
          <p:nvPr/>
        </p:nvSpPr>
        <p:spPr>
          <a:xfrm>
            <a:off x="504000" y="1841040"/>
            <a:ext cx="9064800" cy="4848120"/>
          </a:xfrm>
          <a:prstGeom prst="rect">
            <a:avLst/>
          </a:prstGeom>
          <a:solidFill>
            <a:srgbClr val="ffffff">
              <a:alpha val="5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>
              <a:lnSpc>
                <a:spcPct val="100000"/>
              </a:lnSpc>
              <a:spcAft>
                <a:spcPts val="1417"/>
              </a:spcAft>
            </a:pPr>
            <a:r>
              <a:rPr b="0" lang="el-GR" sz="3200" spc="-1" strike="noStrike">
                <a:solidFill>
                  <a:srgbClr val="000000"/>
                </a:solidFill>
                <a:latin typeface="Arial"/>
                <a:ea typeface="DejaVu Sans"/>
              </a:rPr>
              <a:t>Οι «Δροσουλίτες» πραγματοποίησαν έρευνα και προτείνουν εναλλακτικές λύσεις για την προστασία της περιοχής (ανθρώπινες ζωές, περιβάλλον και περιουσίες) από παρόμοιες καταστροφές στο μέλλον.</a:t>
            </a:r>
            <a:endParaRPr b="0" lang="el-GR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1 - Τίτλος"/>
          <p:cNvSpPr/>
          <p:nvPr/>
        </p:nvSpPr>
        <p:spPr>
          <a:xfrm>
            <a:off x="504000" y="301320"/>
            <a:ext cx="9064800" cy="1255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1" lang="en-US" sz="2600" spc="-1" strike="noStrike">
                <a:solidFill>
                  <a:srgbClr val="000000"/>
                </a:solidFill>
                <a:latin typeface="Arial"/>
                <a:ea typeface="DejaVu Sans"/>
              </a:rPr>
              <a:t>Δίκτυο πυροσβεστήρων, τροφοδοτούμενο από δεξαμενές κολύμβησης</a:t>
            </a:r>
            <a:endParaRPr b="0" lang="el-GR" sz="2600" spc="-1" strike="noStrike">
              <a:latin typeface="Arial"/>
            </a:endParaRPr>
          </a:p>
        </p:txBody>
      </p:sp>
      <p:sp>
        <p:nvSpPr>
          <p:cNvPr id="191" name="2 - Θέση κειμένου"/>
          <p:cNvSpPr/>
          <p:nvPr/>
        </p:nvSpPr>
        <p:spPr>
          <a:xfrm>
            <a:off x="504000" y="1769040"/>
            <a:ext cx="9064800" cy="4848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2" name=""/>
          <p:cNvSpPr/>
          <p:nvPr/>
        </p:nvSpPr>
        <p:spPr>
          <a:xfrm>
            <a:off x="900000" y="1800000"/>
            <a:ext cx="8455320" cy="1621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16000" indent="-2116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l-GR" sz="2200" spc="-1" strike="noStrike">
                <a:solidFill>
                  <a:srgbClr val="000000"/>
                </a:solidFill>
                <a:latin typeface="Arial"/>
                <a:ea typeface="DejaVu Sans"/>
              </a:rPr>
              <a:t>H ιδέα είναι να χρησιμοποιηθεί το νερό που βρίσκεται στις πισίνες της περιοχής για πυρόσβεση</a:t>
            </a:r>
            <a:endParaRPr b="0" lang="el-GR" sz="2200" spc="-1" strike="noStrike">
              <a:latin typeface="Arial"/>
            </a:endParaRPr>
          </a:p>
          <a:p>
            <a:pPr marL="216000" indent="-2116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l-GR" sz="2200" spc="-1" strike="noStrike">
                <a:solidFill>
                  <a:srgbClr val="000000"/>
                </a:solidFill>
                <a:latin typeface="Arial"/>
                <a:ea typeface="DejaVu Sans"/>
              </a:rPr>
              <a:t>Όταν έρθει η ώρα να αντικατασταθεί το νερό της πισίνας θα συλλέγεται σε δεξαμενές, οι οποίες θα συνδέονται με ένα δίκτυο πυροσβεστήρων.</a:t>
            </a:r>
            <a:endParaRPr b="0" lang="el-GR" sz="2200" spc="-1" strike="noStrike">
              <a:latin typeface="Arial"/>
            </a:endParaRPr>
          </a:p>
          <a:p>
            <a:pPr marL="216000" indent="-2116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l-GR" sz="2200" spc="-1" strike="noStrike">
                <a:solidFill>
                  <a:srgbClr val="000000"/>
                </a:solidFill>
                <a:latin typeface="Arial"/>
                <a:ea typeface="DejaVu Sans"/>
              </a:rPr>
              <a:t>Εναλλακτικά, τα πυροσβεστικά οχήματα μπορούν να αντλούν νερό από αυτές τις δεξαμενές.</a:t>
            </a:r>
            <a:endParaRPr b="0" lang="el-GR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1 - Τίτλος"/>
          <p:cNvSpPr/>
          <p:nvPr/>
        </p:nvSpPr>
        <p:spPr>
          <a:xfrm>
            <a:off x="504000" y="113760"/>
            <a:ext cx="9064800" cy="1026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3200" spc="-1" strike="noStrike">
                <a:solidFill>
                  <a:srgbClr val="4a452a"/>
                </a:solidFill>
                <a:latin typeface="Arial"/>
                <a:ea typeface="DejaVu Sans"/>
              </a:rPr>
              <a:t>Εγκατάσταση αισθητήρων πυρκαγιάς που καλύπτουν την περιοχή </a:t>
            </a:r>
            <a:endParaRPr b="0" lang="el-GR" sz="3200" spc="-1" strike="noStrike">
              <a:latin typeface="Arial"/>
            </a:endParaRPr>
          </a:p>
        </p:txBody>
      </p:sp>
      <p:sp>
        <p:nvSpPr>
          <p:cNvPr id="194" name="2 - Θέση κειμένου"/>
          <p:cNvSpPr/>
          <p:nvPr/>
        </p:nvSpPr>
        <p:spPr>
          <a:xfrm>
            <a:off x="504000" y="1769040"/>
            <a:ext cx="9064800" cy="4848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95" name="Picture 2" descr=""/>
          <p:cNvPicPr/>
          <p:nvPr/>
        </p:nvPicPr>
        <p:blipFill>
          <a:blip r:embed="rId1"/>
          <a:stretch/>
        </p:blipFill>
        <p:spPr>
          <a:xfrm>
            <a:off x="457200" y="1143000"/>
            <a:ext cx="3746160" cy="3426480"/>
          </a:xfrm>
          <a:prstGeom prst="rect">
            <a:avLst/>
          </a:prstGeom>
          <a:ln w="9525">
            <a:noFill/>
          </a:ln>
        </p:spPr>
      </p:pic>
      <p:pic>
        <p:nvPicPr>
          <p:cNvPr id="196" name="Picture 3" descr=""/>
          <p:cNvPicPr/>
          <p:nvPr/>
        </p:nvPicPr>
        <p:blipFill>
          <a:blip r:embed="rId2"/>
          <a:stretch/>
        </p:blipFill>
        <p:spPr>
          <a:xfrm>
            <a:off x="6629400" y="1143000"/>
            <a:ext cx="3193560" cy="2145960"/>
          </a:xfrm>
          <a:prstGeom prst="rect">
            <a:avLst/>
          </a:prstGeom>
          <a:ln w="9525">
            <a:noFill/>
          </a:ln>
        </p:spPr>
      </p:pic>
      <p:pic>
        <p:nvPicPr>
          <p:cNvPr id="197" name="Picture 4" descr=""/>
          <p:cNvPicPr/>
          <p:nvPr/>
        </p:nvPicPr>
        <p:blipFill>
          <a:blip r:embed="rId3"/>
          <a:stretch/>
        </p:blipFill>
        <p:spPr>
          <a:xfrm>
            <a:off x="4343400" y="1160640"/>
            <a:ext cx="2026800" cy="3180240"/>
          </a:xfrm>
          <a:prstGeom prst="rect">
            <a:avLst/>
          </a:prstGeom>
          <a:ln w="9525">
            <a:noFill/>
          </a:ln>
        </p:spPr>
      </p:pic>
      <p:sp>
        <p:nvSpPr>
          <p:cNvPr id="198" name=""/>
          <p:cNvSpPr/>
          <p:nvPr/>
        </p:nvSpPr>
        <p:spPr>
          <a:xfrm>
            <a:off x="326520" y="4584600"/>
            <a:ext cx="8814960" cy="2042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l-GR" sz="1800" spc="-1" strike="noStrike">
                <a:solidFill>
                  <a:srgbClr val="000000"/>
                </a:solidFill>
                <a:latin typeface="Arial"/>
                <a:ea typeface="DejaVu Sans"/>
              </a:rPr>
              <a:t>Το Insight Robotics Wildfire Detection System αποτελείται από ένα δίκτυο πλήρως αυτοματοποιημένων ρομπότ InsightFD1, εξοπλισμένων με προηγμένους θερμικούς αισθητήρες που διαθέτουν  λογισμικο επεξεργασίας εικόνας.</a:t>
            </a:r>
            <a:endParaRPr b="0" lang="el-G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l-GR" sz="1800" spc="-1" strike="noStrike">
                <a:solidFill>
                  <a:srgbClr val="000000"/>
                </a:solidFill>
                <a:latin typeface="Arial"/>
                <a:ea typeface="DejaVu Sans"/>
              </a:rPr>
              <a:t>* </a:t>
            </a:r>
            <a:r>
              <a:rPr b="1" lang="el-GR" sz="1800" spc="-1" strike="noStrike">
                <a:solidFill>
                  <a:srgbClr val="000000"/>
                </a:solidFill>
                <a:latin typeface="Arial"/>
                <a:ea typeface="DejaVu Sans"/>
              </a:rPr>
              <a:t>Κάλυψη</a:t>
            </a:r>
            <a:r>
              <a:rPr b="0" lang="el-GR" sz="1800" spc="-1" strike="noStrike">
                <a:solidFill>
                  <a:srgbClr val="000000"/>
                </a:solidFill>
                <a:latin typeface="Arial"/>
                <a:ea typeface="DejaVu Sans"/>
              </a:rPr>
              <a:t> - Κάθε ρομπότ με αισθητήρες μπορεί να σαρώσει έως και </a:t>
            </a:r>
            <a:r>
              <a:rPr b="1" lang="el-GR" sz="1800" spc="-1" strike="noStrike">
                <a:solidFill>
                  <a:srgbClr val="000000"/>
                </a:solidFill>
                <a:latin typeface="Arial"/>
                <a:ea typeface="DejaVu Sans"/>
              </a:rPr>
              <a:t>10 km </a:t>
            </a:r>
            <a:r>
              <a:rPr b="0" lang="el-GR" sz="1800" spc="-1" strike="noStrike">
                <a:solidFill>
                  <a:srgbClr val="000000"/>
                </a:solidFill>
                <a:latin typeface="Arial"/>
                <a:ea typeface="DejaVu Sans"/>
              </a:rPr>
              <a:t>δάσους σε </a:t>
            </a:r>
            <a:r>
              <a:rPr b="1" lang="el-GR" sz="1800" spc="-1" strike="noStrike">
                <a:solidFill>
                  <a:srgbClr val="000000"/>
                </a:solidFill>
                <a:latin typeface="Arial"/>
                <a:ea typeface="DejaVu Sans"/>
              </a:rPr>
              <a:t>διάμετρο</a:t>
            </a:r>
            <a:endParaRPr b="0" lang="el-G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l-GR" sz="1800" spc="-1" strike="noStrike">
                <a:solidFill>
                  <a:srgbClr val="000000"/>
                </a:solidFill>
                <a:latin typeface="Arial"/>
                <a:ea typeface="DejaVu Sans"/>
              </a:rPr>
              <a:t>* </a:t>
            </a:r>
            <a:r>
              <a:rPr b="1" lang="el-GR" sz="1800" spc="-1" strike="noStrike">
                <a:solidFill>
                  <a:srgbClr val="000000"/>
                </a:solidFill>
                <a:latin typeface="Arial"/>
                <a:ea typeface="DejaVu Sans"/>
              </a:rPr>
              <a:t>Ακρίβεια</a:t>
            </a:r>
            <a:r>
              <a:rPr b="0" lang="el-GR" sz="1800" spc="-1" strike="noStrike">
                <a:solidFill>
                  <a:srgbClr val="000000"/>
                </a:solidFill>
                <a:latin typeface="Arial"/>
                <a:ea typeface="DejaVu Sans"/>
              </a:rPr>
              <a:t> - Πλήρως αυτοματοποιημένο σύστημα έχει αποδεδειγμένο ποσοστό ανίχνευσης </a:t>
            </a:r>
            <a:r>
              <a:rPr b="1" lang="el-GR" sz="1800" spc="-1" strike="noStrike">
                <a:solidFill>
                  <a:srgbClr val="000000"/>
                </a:solidFill>
                <a:latin typeface="Arial"/>
                <a:ea typeface="DejaVu Sans"/>
              </a:rPr>
              <a:t>100%</a:t>
            </a:r>
            <a:r>
              <a:rPr b="0" lang="el-GR" sz="1800" spc="-1" strike="noStrike">
                <a:solidFill>
                  <a:srgbClr val="000000"/>
                </a:solidFill>
                <a:latin typeface="Arial"/>
                <a:ea typeface="DejaVu Sans"/>
              </a:rPr>
              <a:t>.</a:t>
            </a:r>
            <a:endParaRPr b="0" lang="el-G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l-GR" sz="1800" spc="-1" strike="noStrike">
                <a:solidFill>
                  <a:srgbClr val="000000"/>
                </a:solidFill>
                <a:latin typeface="Arial"/>
                <a:ea typeface="DejaVu Sans"/>
              </a:rPr>
              <a:t>* </a:t>
            </a:r>
            <a:r>
              <a:rPr b="1" lang="el-GR" sz="1800" spc="-1" strike="noStrike">
                <a:solidFill>
                  <a:srgbClr val="000000"/>
                </a:solidFill>
                <a:latin typeface="Arial"/>
                <a:ea typeface="DejaVu Sans"/>
              </a:rPr>
              <a:t>Χρόνοι απόκρισης</a:t>
            </a:r>
            <a:r>
              <a:rPr b="0" lang="el-GR" sz="1800" spc="-1" strike="noStrike">
                <a:solidFill>
                  <a:srgbClr val="000000"/>
                </a:solidFill>
                <a:latin typeface="Arial"/>
                <a:ea typeface="DejaVu Sans"/>
              </a:rPr>
              <a:t> - Μειώνει τους χρόνους απόκρισης από τρεις ώρες σε μόλις</a:t>
            </a:r>
            <a:endParaRPr b="0" lang="el-G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l-GR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1" lang="el-GR" sz="1800" spc="-1" strike="noStrike">
                <a:solidFill>
                  <a:srgbClr val="000000"/>
                </a:solidFill>
                <a:latin typeface="Arial"/>
                <a:ea typeface="DejaVu Sans"/>
              </a:rPr>
              <a:t>15 λεπτά</a:t>
            </a:r>
            <a:endParaRPr b="0" lang="el-G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l-GR" sz="1800" spc="-1" strike="noStrike">
                <a:solidFill>
                  <a:srgbClr val="000000"/>
                </a:solidFill>
                <a:latin typeface="Arial"/>
                <a:ea typeface="DejaVu Sans"/>
              </a:rPr>
              <a:t>* Το δίκτυο των ρομπότ επικοινωνεί με μια κεντρική πλατφόρμα που βασίζεται στο σύννεφο gis</a:t>
            </a:r>
            <a:endParaRPr b="0" lang="el-G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" descr=""/>
          <p:cNvPicPr/>
          <p:nvPr/>
        </p:nvPicPr>
        <p:blipFill>
          <a:blip r:embed="rId1"/>
          <a:stretch/>
        </p:blipFill>
        <p:spPr>
          <a:xfrm>
            <a:off x="3960" y="1810440"/>
            <a:ext cx="10076040" cy="4894560"/>
          </a:xfrm>
          <a:prstGeom prst="rect">
            <a:avLst/>
          </a:prstGeom>
          <a:ln w="0">
            <a:noFill/>
          </a:ln>
        </p:spPr>
      </p:pic>
      <p:sp>
        <p:nvSpPr>
          <p:cNvPr id="200" name=""/>
          <p:cNvSpPr/>
          <p:nvPr/>
        </p:nvSpPr>
        <p:spPr>
          <a:xfrm>
            <a:off x="3636000" y="3708000"/>
            <a:ext cx="1075680" cy="895680"/>
          </a:xfrm>
          <a:prstGeom prst="ellipse">
            <a:avLst/>
          </a:prstGeom>
          <a:noFill/>
          <a:ln w="2916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104400" rIns="104400" tIns="59400" bIns="59400" anchor="ctr">
            <a:noAutofit/>
          </a:bodyPr>
          <a:p>
            <a:pPr algn="ctr">
              <a:lnSpc>
                <a:spcPct val="100000"/>
              </a:lnSpc>
            </a:pPr>
            <a:r>
              <a:rPr b="0" lang="el-GR" sz="1500" spc="-1" strike="noStrike">
                <a:solidFill>
                  <a:srgbClr val="729fcf"/>
                </a:solidFill>
                <a:latin typeface="Arial"/>
                <a:ea typeface="DejaVu Sans"/>
              </a:rPr>
              <a:t>Pool</a:t>
            </a:r>
            <a:endParaRPr b="0" lang="el-GR" sz="15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l-GR" sz="1500" spc="-1" strike="noStrike">
                <a:solidFill>
                  <a:srgbClr val="729fcf"/>
                </a:solidFill>
                <a:latin typeface="Arial"/>
                <a:ea typeface="DejaVu Sans"/>
              </a:rPr>
              <a:t>Network</a:t>
            </a:r>
            <a:endParaRPr b="0" lang="el-GR" sz="1500" spc="-1" strike="noStrike">
              <a:latin typeface="Arial"/>
            </a:endParaRPr>
          </a:p>
        </p:txBody>
      </p:sp>
      <p:sp>
        <p:nvSpPr>
          <p:cNvPr id="201" name=""/>
          <p:cNvSpPr/>
          <p:nvPr/>
        </p:nvSpPr>
        <p:spPr>
          <a:xfrm>
            <a:off x="6300000" y="2880000"/>
            <a:ext cx="464040" cy="535680"/>
          </a:xfrm>
          <a:prstGeom prst="ellipse">
            <a:avLst/>
          </a:prstGeom>
          <a:noFill/>
          <a:ln w="2916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104400" rIns="104400" tIns="59400" bIns="59400" anchor="ctr">
            <a:noAutofit/>
          </a:bodyPr>
          <a:p>
            <a:pPr>
              <a:lnSpc>
                <a:spcPct val="100000"/>
              </a:lnSpc>
            </a:pPr>
            <a:r>
              <a:rPr b="0" lang="el-GR" sz="1200" spc="-1" strike="noStrike">
                <a:solidFill>
                  <a:srgbClr val="b4c7dc"/>
                </a:solidFill>
                <a:latin typeface="Arial"/>
                <a:ea typeface="DejaVu Sans"/>
              </a:rPr>
              <a:t>InsightFD1</a:t>
            </a:r>
            <a:endParaRPr b="0" lang="el-GR" sz="1200" spc="-1" strike="noStrike">
              <a:latin typeface="Arial"/>
            </a:endParaRPr>
          </a:p>
        </p:txBody>
      </p:sp>
      <p:sp>
        <p:nvSpPr>
          <p:cNvPr id="202" name=""/>
          <p:cNvSpPr/>
          <p:nvPr/>
        </p:nvSpPr>
        <p:spPr>
          <a:xfrm rot="17153400">
            <a:off x="5189400" y="4408200"/>
            <a:ext cx="2695680" cy="853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l-GR" sz="1400" spc="-1" strike="noStrike">
                <a:solidFill>
                  <a:srgbClr val="b4c7dc"/>
                </a:solidFill>
                <a:latin typeface="Arial"/>
                <a:ea typeface="DejaVu Sans"/>
              </a:rPr>
              <a:t>Robot Detection Radius</a:t>
            </a:r>
            <a:endParaRPr b="0" lang="el-GR" sz="1400" spc="-1" strike="noStrike">
              <a:latin typeface="Arial"/>
            </a:endParaRPr>
          </a:p>
        </p:txBody>
      </p:sp>
      <p:sp>
        <p:nvSpPr>
          <p:cNvPr id="203" name=""/>
          <p:cNvSpPr/>
          <p:nvPr/>
        </p:nvSpPr>
        <p:spPr>
          <a:xfrm>
            <a:off x="1143000" y="603360"/>
            <a:ext cx="7735680" cy="76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1" lang="el-GR" sz="2400" spc="-1" strike="noStrike">
                <a:solidFill>
                  <a:srgbClr val="000000"/>
                </a:solidFill>
                <a:latin typeface="Arial"/>
                <a:ea typeface="DejaVu Sans"/>
              </a:rPr>
              <a:t>Τοποθεσία και ακτίνα ανίχνευσης ρομπότ (InsightFD1)</a:t>
            </a:r>
            <a:endParaRPr b="0" lang="el-GR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1 - Τίτλος"/>
          <p:cNvSpPr/>
          <p:nvPr/>
        </p:nvSpPr>
        <p:spPr>
          <a:xfrm>
            <a:off x="457200" y="685800"/>
            <a:ext cx="9064800" cy="1255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31859c"/>
                </a:solidFill>
                <a:latin typeface="Arial"/>
                <a:ea typeface="DejaVu Sans"/>
              </a:rPr>
              <a:t>Υπάρχουσες πισίνες στην  περιοχή (Google Earth)</a:t>
            </a:r>
            <a:endParaRPr b="0" lang="el-GR" sz="2800" spc="-1" strike="noStrike">
              <a:latin typeface="Arial"/>
            </a:endParaRPr>
          </a:p>
        </p:txBody>
      </p:sp>
      <p:sp>
        <p:nvSpPr>
          <p:cNvPr id="205" name="2 - Θέση κειμένου"/>
          <p:cNvSpPr/>
          <p:nvPr/>
        </p:nvSpPr>
        <p:spPr>
          <a:xfrm>
            <a:off x="504000" y="1769040"/>
            <a:ext cx="9064800" cy="4848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06" name="114 - Εικόνα" descr=""/>
          <p:cNvPicPr/>
          <p:nvPr/>
        </p:nvPicPr>
        <p:blipFill>
          <a:blip r:embed="rId1"/>
          <a:stretch/>
        </p:blipFill>
        <p:spPr>
          <a:xfrm>
            <a:off x="5400" y="1828800"/>
            <a:ext cx="10072800" cy="57531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"/>
          <p:cNvSpPr/>
          <p:nvPr/>
        </p:nvSpPr>
        <p:spPr>
          <a:xfrm>
            <a:off x="1043280" y="249840"/>
            <a:ext cx="7193880" cy="65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l-GR" sz="2000" spc="-1" strike="noStrike">
                <a:solidFill>
                  <a:srgbClr val="000000"/>
                </a:solidFill>
                <a:latin typeface="Arial"/>
                <a:ea typeface="DejaVu Sans"/>
              </a:rPr>
              <a:t>Υποθέτοντας ότι η ακτίνα κάθε πυροσβεστήρα είναι περίπου 50 μέτρα, το φράγμα νερού απεικονίζεται παρακάτω:</a:t>
            </a:r>
            <a:endParaRPr b="0" lang="el-GR" sz="2000" spc="-1" strike="noStrike">
              <a:latin typeface="Arial"/>
            </a:endParaRPr>
          </a:p>
        </p:txBody>
      </p:sp>
      <p:pic>
        <p:nvPicPr>
          <p:cNvPr id="208" name="" descr=""/>
          <p:cNvPicPr/>
          <p:nvPr/>
        </p:nvPicPr>
        <p:blipFill>
          <a:blip r:embed="rId1"/>
          <a:stretch/>
        </p:blipFill>
        <p:spPr>
          <a:xfrm>
            <a:off x="0" y="972000"/>
            <a:ext cx="10074240" cy="5614920"/>
          </a:xfrm>
          <a:prstGeom prst="rect">
            <a:avLst/>
          </a:prstGeom>
          <a:ln w="0">
            <a:noFill/>
          </a:ln>
        </p:spPr>
      </p:pic>
      <p:sp>
        <p:nvSpPr>
          <p:cNvPr id="209" name=""/>
          <p:cNvSpPr/>
          <p:nvPr/>
        </p:nvSpPr>
        <p:spPr>
          <a:xfrm>
            <a:off x="720000" y="6660000"/>
            <a:ext cx="7733880" cy="596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l-GR" sz="1800" spc="-1" strike="noStrike">
                <a:solidFill>
                  <a:srgbClr val="000000"/>
                </a:solidFill>
                <a:latin typeface="Arial"/>
                <a:ea typeface="DejaVu Sans"/>
              </a:rPr>
              <a:t>Αυτό το δίκτυο θα μπορούσε να σταματήσει τη φωτιά που προέρχεται τόσο από κοντινό δάσος όσο και από αστική περιοχή (π.χ. πυρκαγιά από τσιγάρο ή μπάρμπεκιου)</a:t>
            </a:r>
            <a:endParaRPr b="0" lang="el-G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"/>
          <p:cNvSpPr/>
          <p:nvPr/>
        </p:nvSpPr>
        <p:spPr>
          <a:xfrm>
            <a:off x="1080000" y="259200"/>
            <a:ext cx="7913880" cy="424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1" lang="el-GR" sz="2400" spc="-1" strike="noStrike">
                <a:solidFill>
                  <a:srgbClr val="000000"/>
                </a:solidFill>
                <a:latin typeface="Arial"/>
                <a:ea typeface="DejaVu Sans"/>
              </a:rPr>
              <a:t>Θέα από την κορυφή του λόφου</a:t>
            </a:r>
            <a:endParaRPr b="0" lang="el-GR" sz="2400" spc="-1" strike="noStrike">
              <a:latin typeface="Arial"/>
            </a:endParaRPr>
          </a:p>
        </p:txBody>
      </p:sp>
      <p:pic>
        <p:nvPicPr>
          <p:cNvPr id="211" name="" descr=""/>
          <p:cNvPicPr/>
          <p:nvPr/>
        </p:nvPicPr>
        <p:blipFill>
          <a:blip r:embed="rId1"/>
          <a:stretch/>
        </p:blipFill>
        <p:spPr>
          <a:xfrm>
            <a:off x="0" y="783360"/>
            <a:ext cx="10074240" cy="5614920"/>
          </a:xfrm>
          <a:prstGeom prst="rect">
            <a:avLst/>
          </a:prstGeom>
          <a:ln w="0">
            <a:noFill/>
          </a:ln>
        </p:spPr>
      </p:pic>
      <p:sp>
        <p:nvSpPr>
          <p:cNvPr id="212" name=""/>
          <p:cNvSpPr/>
          <p:nvPr/>
        </p:nvSpPr>
        <p:spPr>
          <a:xfrm>
            <a:off x="590400" y="6460560"/>
            <a:ext cx="8093880" cy="852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l-GR" sz="1800" spc="-1" strike="noStrike">
                <a:solidFill>
                  <a:srgbClr val="000000"/>
                </a:solidFill>
                <a:latin typeface="Arial"/>
                <a:ea typeface="DejaVu Sans"/>
              </a:rPr>
              <a:t>Όταν έρθει η ώρα να αντικατασταθεί το νερό της πισίνας, το παλιό νερό θα συγκεντρωθεί σε δεξαμενές. Αυτό μπορεί να χρησιμοποιηθεί από το δίκτυο πυροσβεστήρων, ή ακόμα και από οχήματα της πυροσβεστικής.</a:t>
            </a:r>
            <a:endParaRPr b="0" lang="el-G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" descr=""/>
          <p:cNvPicPr/>
          <p:nvPr/>
        </p:nvPicPr>
        <p:blipFill>
          <a:blip r:embed="rId1"/>
          <a:stretch/>
        </p:blipFill>
        <p:spPr>
          <a:xfrm>
            <a:off x="0" y="972000"/>
            <a:ext cx="10077480" cy="5618160"/>
          </a:xfrm>
          <a:prstGeom prst="rect">
            <a:avLst/>
          </a:prstGeom>
          <a:ln w="0">
            <a:noFill/>
          </a:ln>
        </p:spPr>
      </p:pic>
      <p:sp>
        <p:nvSpPr>
          <p:cNvPr id="214" name=""/>
          <p:cNvSpPr/>
          <p:nvPr/>
        </p:nvSpPr>
        <p:spPr>
          <a:xfrm>
            <a:off x="1355760" y="114120"/>
            <a:ext cx="7557120" cy="85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1" lang="el-GR" sz="1800" spc="-1" strike="noStrike">
                <a:solidFill>
                  <a:srgbClr val="000000"/>
                </a:solidFill>
                <a:latin typeface="Arial"/>
                <a:ea typeface="DejaVu Sans"/>
              </a:rPr>
              <a:t>Δημιουργία Δικτύου Πυροσβεστήρων δύο επιπέδων  </a:t>
            </a:r>
            <a:endParaRPr b="0" lang="el-GR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l-GR" sz="1800" spc="-1" strike="noStrike">
                <a:solidFill>
                  <a:srgbClr val="000000"/>
                </a:solidFill>
                <a:latin typeface="Arial"/>
                <a:ea typeface="DejaVu Sans"/>
              </a:rPr>
              <a:t>(κίτρινη γραμμή - εξωτερική και κόκκινη γραμμή - εσωτερική)</a:t>
            </a:r>
            <a:endParaRPr b="0" lang="el-GR" sz="1800" spc="-1" strike="noStrike">
              <a:latin typeface="Arial"/>
            </a:endParaRPr>
          </a:p>
        </p:txBody>
      </p:sp>
      <p:sp>
        <p:nvSpPr>
          <p:cNvPr id="215" name=""/>
          <p:cNvSpPr/>
          <p:nvPr/>
        </p:nvSpPr>
        <p:spPr>
          <a:xfrm>
            <a:off x="720000" y="6660000"/>
            <a:ext cx="7557120" cy="599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l-GR" sz="1800" spc="-1" strike="noStrike">
                <a:solidFill>
                  <a:srgbClr val="000000"/>
                </a:solidFill>
                <a:latin typeface="Arial"/>
                <a:ea typeface="DejaVu Sans"/>
              </a:rPr>
              <a:t>Κύκλοι με </a:t>
            </a:r>
            <a:r>
              <a:rPr b="1" lang="el-GR" sz="1800" spc="-1" strike="noStrike">
                <a:solidFill>
                  <a:srgbClr val="000000"/>
                </a:solidFill>
                <a:latin typeface="Arial"/>
                <a:ea typeface="DejaVu Sans"/>
              </a:rPr>
              <a:t>διακεκομμένες γραμμές</a:t>
            </a:r>
            <a:r>
              <a:rPr b="0" lang="el-GR" sz="1800" spc="-1" strike="noStrike">
                <a:solidFill>
                  <a:srgbClr val="000000"/>
                </a:solidFill>
                <a:latin typeface="Arial"/>
                <a:ea typeface="DejaVu Sans"/>
              </a:rPr>
              <a:t> απεικονίζουν τη θέση των επιπλέον </a:t>
            </a:r>
            <a:r>
              <a:rPr b="1" lang="el-GR" sz="1800" spc="-1" strike="noStrike">
                <a:solidFill>
                  <a:srgbClr val="000000"/>
                </a:solidFill>
                <a:latin typeface="Arial"/>
                <a:ea typeface="DejaVu Sans"/>
              </a:rPr>
              <a:t>πυροσβεστήρων</a:t>
            </a:r>
            <a:r>
              <a:rPr b="0" lang="el-GR" sz="1800" spc="-1" strike="noStrike">
                <a:solidFill>
                  <a:srgbClr val="000000"/>
                </a:solidFill>
                <a:latin typeface="Arial"/>
                <a:ea typeface="DejaVu Sans"/>
              </a:rPr>
              <a:t> όπου </a:t>
            </a:r>
            <a:r>
              <a:rPr b="1" lang="el-GR" sz="1800" spc="-1" strike="noStrike">
                <a:solidFill>
                  <a:srgbClr val="000000"/>
                </a:solidFill>
                <a:latin typeface="Arial"/>
                <a:ea typeface="DejaVu Sans"/>
              </a:rPr>
              <a:t>δεν υπάρχει πισίνα</a:t>
            </a:r>
            <a:endParaRPr b="0" lang="el-G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"/>
          <p:cNvSpPr/>
          <p:nvPr/>
        </p:nvSpPr>
        <p:spPr>
          <a:xfrm>
            <a:off x="-360" y="1388880"/>
            <a:ext cx="10074240" cy="4907880"/>
          </a:xfrm>
          <a:prstGeom prst="rect">
            <a:avLst/>
          </a:prstGeom>
          <a:blipFill rotWithShape="0">
            <a:blip r:embed="rId1"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 anchorCtr="1">
            <a:noAutofit/>
          </a:bodyPr>
          <a:p>
            <a:pPr algn="ctr">
              <a:lnSpc>
                <a:spcPct val="100000"/>
              </a:lnSpc>
            </a:pPr>
            <a:r>
              <a:rPr b="0" lang="el-GR" sz="1800" spc="-1" strike="noStrike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endParaRPr b="0" lang="el-GR" sz="1800" spc="-1" strike="noStrike">
              <a:latin typeface="Arial"/>
            </a:endParaRPr>
          </a:p>
        </p:txBody>
      </p:sp>
      <p:sp>
        <p:nvSpPr>
          <p:cNvPr id="217" name=""/>
          <p:cNvSpPr/>
          <p:nvPr/>
        </p:nvSpPr>
        <p:spPr>
          <a:xfrm>
            <a:off x="504000" y="0"/>
            <a:ext cx="9065880" cy="125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l-GR" sz="1800" spc="-1" strike="noStrike">
                <a:solidFill>
                  <a:srgbClr val="000000"/>
                </a:solidFill>
                <a:latin typeface="Arial"/>
                <a:ea typeface="DejaVu Sans"/>
              </a:rPr>
              <a:t>Το σύστημά μας μπορεί να προσφέρει ένα φράγμα για να σταματήσει η φωτιά και  να μην περάσει στο παρθένο δάσος της Πεντέλης</a:t>
            </a:r>
            <a:endParaRPr b="0" lang="el-GR" sz="1800" spc="-1" strike="noStrike">
              <a:latin typeface="Arial"/>
            </a:endParaRPr>
          </a:p>
        </p:txBody>
      </p:sp>
      <p:sp>
        <p:nvSpPr>
          <p:cNvPr id="218" name=""/>
          <p:cNvSpPr/>
          <p:nvPr/>
        </p:nvSpPr>
        <p:spPr>
          <a:xfrm>
            <a:off x="5040000" y="1980000"/>
            <a:ext cx="2693880" cy="34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1" lang="el-GR" sz="1800" spc="-1" strike="noStrike">
                <a:solidFill>
                  <a:srgbClr val="ffffff"/>
                </a:solidFill>
                <a:latin typeface="Arial"/>
                <a:ea typeface="DejaVu Sans"/>
              </a:rPr>
              <a:t>Δίκτυο </a:t>
            </a:r>
            <a:endParaRPr b="0" lang="el-GR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l-GR" sz="1800" spc="-1" strike="noStrike">
                <a:solidFill>
                  <a:srgbClr val="ffffff"/>
                </a:solidFill>
                <a:latin typeface="Arial"/>
                <a:ea typeface="DejaVu Sans"/>
              </a:rPr>
              <a:t>από πισίνες</a:t>
            </a:r>
            <a:endParaRPr b="0" lang="el-GR" sz="1800" spc="-1" strike="noStrike">
              <a:latin typeface="Arial"/>
            </a:endParaRPr>
          </a:p>
        </p:txBody>
      </p:sp>
      <p:sp>
        <p:nvSpPr>
          <p:cNvPr id="219" name=""/>
          <p:cNvSpPr/>
          <p:nvPr/>
        </p:nvSpPr>
        <p:spPr>
          <a:xfrm rot="1563000">
            <a:off x="2873880" y="3870720"/>
            <a:ext cx="2693880" cy="596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1" lang="el-GR" sz="1800" spc="-1" strike="noStrike">
                <a:solidFill>
                  <a:srgbClr val="ffffff"/>
                </a:solidFill>
                <a:latin typeface="Arial"/>
                <a:ea typeface="DejaVu Sans"/>
              </a:rPr>
              <a:t>Παρθένο Δάσος Πεντέλης</a:t>
            </a:r>
            <a:endParaRPr b="0" lang="el-GR" sz="1800" spc="-1" strike="noStrike">
              <a:latin typeface="Arial"/>
            </a:endParaRPr>
          </a:p>
        </p:txBody>
      </p:sp>
      <p:sp>
        <p:nvSpPr>
          <p:cNvPr id="220" name=""/>
          <p:cNvSpPr/>
          <p:nvPr/>
        </p:nvSpPr>
        <p:spPr>
          <a:xfrm>
            <a:off x="1081800" y="6515280"/>
            <a:ext cx="7373880" cy="34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l-GR" sz="1800" spc="-1" strike="noStrike">
                <a:solidFill>
                  <a:srgbClr val="000000"/>
                </a:solidFill>
                <a:latin typeface="Arial"/>
                <a:ea typeface="DejaVu Sans"/>
              </a:rPr>
              <a:t>Η φωτιά σε αυτό το παρθένο δάσος θα έχει τεράστιο αντίκτυπο στο μικροκλίμα της Αθήνας</a:t>
            </a:r>
            <a:endParaRPr b="0" lang="el-G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86 - TextBox"/>
          <p:cNvSpPr/>
          <p:nvPr/>
        </p:nvSpPr>
        <p:spPr>
          <a:xfrm>
            <a:off x="325440" y="708120"/>
            <a:ext cx="9565920" cy="851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l-GR" sz="1800" spc="-1" strike="noStrike">
                <a:solidFill>
                  <a:srgbClr val="000000"/>
                </a:solidFill>
                <a:latin typeface="Arial"/>
                <a:ea typeface="DejaVu Sans"/>
              </a:rPr>
              <a:t>Στις 27/07/21 ξέσπασε φωτιά σε δάσος κοντά στη Δροσιά.</a:t>
            </a:r>
            <a:endParaRPr b="0" lang="el-G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l-GR" sz="1800" spc="-1" strike="noStrike">
                <a:solidFill>
                  <a:srgbClr val="000000"/>
                </a:solidFill>
                <a:latin typeface="Arial"/>
                <a:ea typeface="DejaVu Sans"/>
              </a:rPr>
              <a:t>Η φωτιά κατέστρεψε μέρος αυτού του δάσους, αλλά και σπίτια και αυτοκίνητα στη Ροδόπολη και τη Σταμάτα (ακριβώς δίπλα στη Δροσιά).</a:t>
            </a:r>
            <a:endParaRPr b="0" lang="el-GR" sz="1800" spc="-1" strike="noStrike">
              <a:latin typeface="Arial"/>
            </a:endParaRPr>
          </a:p>
        </p:txBody>
      </p:sp>
      <p:sp>
        <p:nvSpPr>
          <p:cNvPr id="120" name="87 - TextBox"/>
          <p:cNvSpPr/>
          <p:nvPr/>
        </p:nvSpPr>
        <p:spPr>
          <a:xfrm>
            <a:off x="253800" y="1636560"/>
            <a:ext cx="9494280" cy="1064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l-GR" sz="1800" spc="-1" strike="noStrike">
                <a:solidFill>
                  <a:srgbClr val="000000"/>
                </a:solidFill>
                <a:latin typeface="Arial"/>
                <a:ea typeface="DejaVu Sans"/>
              </a:rPr>
              <a:t>Ειδήσεις:</a:t>
            </a:r>
            <a:endParaRPr b="0" lang="el-G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l-GR" sz="1800" spc="-1" strike="noStrike" u="sng">
                <a:solidFill>
                  <a:srgbClr val="0000ff"/>
                </a:solidFill>
                <a:uFillTx/>
                <a:latin typeface="Arial"/>
                <a:ea typeface="DejaVu Sans"/>
                <a:hlinkClick r:id="rId1"/>
              </a:rPr>
              <a:t>https://www.ekathimerini.com/news/1165321/beekeeper-64-to-go-on-trial-for-causing-stamata-fire</a:t>
            </a:r>
            <a:r>
              <a:rPr b="0" lang="el-GR" sz="1800" spc="-1" strike="noStrike" u="sng">
                <a:solidFill>
                  <a:srgbClr val="0000ff"/>
                </a:solidFill>
                <a:uFillTx/>
                <a:latin typeface="Arial"/>
                <a:ea typeface="DejaVu Sans"/>
                <a:hlinkClick r:id="rId2"/>
              </a:rPr>
              <a:t>/</a:t>
            </a:r>
            <a:endParaRPr b="0" lang="el-G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l-G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l-GR" sz="1800" spc="-1" strike="noStrike">
              <a:latin typeface="Arial"/>
            </a:endParaRPr>
          </a:p>
        </p:txBody>
      </p:sp>
      <p:sp>
        <p:nvSpPr>
          <p:cNvPr id="121" name="3 - TextBox"/>
          <p:cNvSpPr/>
          <p:nvPr/>
        </p:nvSpPr>
        <p:spPr>
          <a:xfrm>
            <a:off x="896760" y="0"/>
            <a:ext cx="73512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Στις ειδήσεις καλοκαίρι 2021</a:t>
            </a:r>
            <a:endParaRPr b="0" lang="el-GR" sz="1800" spc="-1" strike="noStrike">
              <a:latin typeface="Arial"/>
            </a:endParaRPr>
          </a:p>
        </p:txBody>
      </p:sp>
      <p:pic>
        <p:nvPicPr>
          <p:cNvPr id="122" name="Picture 4" descr=""/>
          <p:cNvPicPr/>
          <p:nvPr/>
        </p:nvPicPr>
        <p:blipFill>
          <a:blip r:embed="rId3"/>
          <a:stretch/>
        </p:blipFill>
        <p:spPr>
          <a:xfrm>
            <a:off x="539640" y="2565360"/>
            <a:ext cx="2493360" cy="1776240"/>
          </a:xfrm>
          <a:prstGeom prst="rect">
            <a:avLst/>
          </a:prstGeom>
          <a:ln w="9525">
            <a:noFill/>
          </a:ln>
        </p:spPr>
      </p:pic>
      <p:pic>
        <p:nvPicPr>
          <p:cNvPr id="123" name="Picture 5" descr=""/>
          <p:cNvPicPr/>
          <p:nvPr/>
        </p:nvPicPr>
        <p:blipFill>
          <a:blip r:embed="rId4"/>
          <a:stretch/>
        </p:blipFill>
        <p:spPr>
          <a:xfrm>
            <a:off x="4826160" y="2351160"/>
            <a:ext cx="4612680" cy="4298400"/>
          </a:xfrm>
          <a:prstGeom prst="rect">
            <a:avLst/>
          </a:prstGeom>
          <a:ln w="9525">
            <a:noFill/>
          </a:ln>
        </p:spPr>
      </p:pic>
      <p:pic>
        <p:nvPicPr>
          <p:cNvPr id="124" name="Picture 6" descr=""/>
          <p:cNvPicPr/>
          <p:nvPr/>
        </p:nvPicPr>
        <p:blipFill>
          <a:blip r:embed="rId5"/>
          <a:stretch/>
        </p:blipFill>
        <p:spPr>
          <a:xfrm>
            <a:off x="1396800" y="4422600"/>
            <a:ext cx="3228120" cy="3022200"/>
          </a:xfrm>
          <a:prstGeom prst="rect">
            <a:avLst/>
          </a:prstGeom>
          <a:ln w="9525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2 - Θέση κειμένου"/>
          <p:cNvSpPr/>
          <p:nvPr/>
        </p:nvSpPr>
        <p:spPr>
          <a:xfrm>
            <a:off x="0" y="0"/>
            <a:ext cx="9891360" cy="7273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c0504d"/>
                </a:solidFill>
                <a:latin typeface="Arial"/>
                <a:ea typeface="DejaVu Sans"/>
              </a:rPr>
              <a:t>Αεροφωτογραφία UAV από το περιστατικό </a:t>
            </a:r>
            <a:endParaRPr b="0" lang="el-GR" sz="3600" spc="-1" strike="noStrike">
              <a:latin typeface="Arial"/>
            </a:endParaRPr>
          </a:p>
        </p:txBody>
      </p:sp>
      <p:pic>
        <p:nvPicPr>
          <p:cNvPr id="126" name="5 - Εικόνα" descr="Screenshot_20220114_212953.jpg"/>
          <p:cNvPicPr/>
          <p:nvPr/>
        </p:nvPicPr>
        <p:blipFill>
          <a:blip r:embed="rId1"/>
          <a:stretch/>
        </p:blipFill>
        <p:spPr>
          <a:xfrm>
            <a:off x="236520" y="1210680"/>
            <a:ext cx="4511160" cy="2633760"/>
          </a:xfrm>
          <a:prstGeom prst="rect">
            <a:avLst/>
          </a:prstGeom>
          <a:ln w="0">
            <a:noFill/>
          </a:ln>
        </p:spPr>
      </p:pic>
      <p:pic>
        <p:nvPicPr>
          <p:cNvPr id="127" name="6 - Εικόνα" descr="Screenshot_20220114_213304.jpg"/>
          <p:cNvPicPr/>
          <p:nvPr/>
        </p:nvPicPr>
        <p:blipFill>
          <a:blip r:embed="rId2"/>
          <a:stretch/>
        </p:blipFill>
        <p:spPr>
          <a:xfrm>
            <a:off x="5254560" y="1208160"/>
            <a:ext cx="4482000" cy="2565000"/>
          </a:xfrm>
          <a:prstGeom prst="rect">
            <a:avLst/>
          </a:prstGeom>
          <a:ln w="0">
            <a:noFill/>
          </a:ln>
        </p:spPr>
      </p:pic>
      <p:pic>
        <p:nvPicPr>
          <p:cNvPr id="128" name="7 - Εικόνα" descr="Screenshot_20220114_213416.jpg"/>
          <p:cNvPicPr/>
          <p:nvPr/>
        </p:nvPicPr>
        <p:blipFill>
          <a:blip r:embed="rId3"/>
          <a:stretch/>
        </p:blipFill>
        <p:spPr>
          <a:xfrm>
            <a:off x="5268960" y="3994200"/>
            <a:ext cx="4479120" cy="2636280"/>
          </a:xfrm>
          <a:prstGeom prst="rect">
            <a:avLst/>
          </a:prstGeom>
          <a:ln w="0">
            <a:noFill/>
          </a:ln>
        </p:spPr>
      </p:pic>
      <p:pic>
        <p:nvPicPr>
          <p:cNvPr id="129" name="8 - Εικόνα" descr="Screenshot_20220114_212931.jpg"/>
          <p:cNvPicPr/>
          <p:nvPr/>
        </p:nvPicPr>
        <p:blipFill>
          <a:blip r:embed="rId4"/>
          <a:stretch/>
        </p:blipFill>
        <p:spPr>
          <a:xfrm>
            <a:off x="396720" y="4065480"/>
            <a:ext cx="4419720" cy="24933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1 - Τίτλος"/>
          <p:cNvSpPr/>
          <p:nvPr/>
        </p:nvSpPr>
        <p:spPr>
          <a:xfrm>
            <a:off x="504000" y="301320"/>
            <a:ext cx="9064800" cy="1255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ff0000"/>
                </a:solidFill>
                <a:latin typeface="Arial"/>
                <a:ea typeface="DejaVu Sans"/>
              </a:rPr>
              <a:t>Καμένη περιοχή (COPERNICUS SENTINEL 2 ΦΩΤΟΓΡΑΦΙΑ)</a:t>
            </a:r>
            <a:endParaRPr b="0" lang="el-GR" sz="3200" spc="-1" strike="noStrike">
              <a:latin typeface="Arial"/>
            </a:endParaRPr>
          </a:p>
        </p:txBody>
      </p:sp>
      <p:sp>
        <p:nvSpPr>
          <p:cNvPr id="131" name="2 - Θέση κειμένου"/>
          <p:cNvSpPr/>
          <p:nvPr/>
        </p:nvSpPr>
        <p:spPr>
          <a:xfrm>
            <a:off x="0" y="1351080"/>
            <a:ext cx="10073880" cy="5636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32" name="Picture 2" descr=""/>
          <p:cNvPicPr/>
          <p:nvPr/>
        </p:nvPicPr>
        <p:blipFill>
          <a:blip r:embed="rId1"/>
          <a:stretch/>
        </p:blipFill>
        <p:spPr>
          <a:xfrm>
            <a:off x="396720" y="1565280"/>
            <a:ext cx="5168520" cy="2136240"/>
          </a:xfrm>
          <a:prstGeom prst="rect">
            <a:avLst/>
          </a:prstGeom>
          <a:ln w="9525">
            <a:noFill/>
          </a:ln>
        </p:spPr>
      </p:pic>
      <p:pic>
        <p:nvPicPr>
          <p:cNvPr id="133" name="Picture 3" descr=""/>
          <p:cNvPicPr/>
          <p:nvPr/>
        </p:nvPicPr>
        <p:blipFill>
          <a:blip r:embed="rId2"/>
          <a:stretch/>
        </p:blipFill>
        <p:spPr>
          <a:xfrm>
            <a:off x="468360" y="5221440"/>
            <a:ext cx="5578920" cy="2331720"/>
          </a:xfrm>
          <a:prstGeom prst="rect">
            <a:avLst/>
          </a:prstGeom>
          <a:ln w="9525">
            <a:noFill/>
          </a:ln>
        </p:spPr>
      </p:pic>
      <p:pic>
        <p:nvPicPr>
          <p:cNvPr id="134" name="Picture 4" descr=""/>
          <p:cNvPicPr/>
          <p:nvPr/>
        </p:nvPicPr>
        <p:blipFill>
          <a:blip r:embed="rId3"/>
          <a:stretch/>
        </p:blipFill>
        <p:spPr>
          <a:xfrm>
            <a:off x="4785120" y="2637000"/>
            <a:ext cx="5288760" cy="2469600"/>
          </a:xfrm>
          <a:prstGeom prst="rect">
            <a:avLst/>
          </a:prstGeom>
          <a:ln w="9525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1 - Τίτλος"/>
          <p:cNvSpPr/>
          <p:nvPr/>
        </p:nvSpPr>
        <p:spPr>
          <a:xfrm>
            <a:off x="210600" y="0"/>
            <a:ext cx="10073880" cy="1255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3200" spc="-1" strike="noStrike">
                <a:solidFill>
                  <a:srgbClr val="c0504d"/>
                </a:solidFill>
                <a:latin typeface="Arial"/>
                <a:ea typeface="DejaVu Sans"/>
              </a:rPr>
              <a:t>  </a:t>
            </a:r>
            <a:r>
              <a:rPr b="1" lang="en-US" sz="3200" spc="-1" strike="noStrike">
                <a:solidFill>
                  <a:srgbClr val="c0504d"/>
                </a:solidFill>
                <a:latin typeface="Arial"/>
                <a:ea typeface="DejaVu Sans"/>
              </a:rPr>
              <a:t>Τρισδιάστατη άποψη του εδάφους της καμένης περιοχής</a:t>
            </a:r>
            <a:endParaRPr b="0" lang="el-GR" sz="3200" spc="-1" strike="noStrike">
              <a:latin typeface="Arial"/>
            </a:endParaRPr>
          </a:p>
        </p:txBody>
      </p:sp>
      <p:sp>
        <p:nvSpPr>
          <p:cNvPr id="136" name="2 - Θέση κειμένου"/>
          <p:cNvSpPr/>
          <p:nvPr/>
        </p:nvSpPr>
        <p:spPr>
          <a:xfrm>
            <a:off x="0" y="1351080"/>
            <a:ext cx="9819720" cy="5351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37" name="3 - Εικόνα" descr="τρισδιαστατη απεικονιση περιοχης (1).png"/>
          <p:cNvPicPr/>
          <p:nvPr/>
        </p:nvPicPr>
        <p:blipFill>
          <a:blip r:embed="rId1"/>
          <a:stretch/>
        </p:blipFill>
        <p:spPr>
          <a:xfrm>
            <a:off x="1611360" y="2065320"/>
            <a:ext cx="6276600" cy="3965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1 - Τίτλος"/>
          <p:cNvSpPr/>
          <p:nvPr/>
        </p:nvSpPr>
        <p:spPr>
          <a:xfrm>
            <a:off x="504000" y="301320"/>
            <a:ext cx="9064800" cy="1255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c0504d"/>
                </a:solidFill>
                <a:latin typeface="Arial"/>
                <a:ea typeface="DejaVu Sans"/>
              </a:rPr>
              <a:t>Earth άποψη της περιοχής από Openstreet και google </a:t>
            </a:r>
            <a:endParaRPr b="0" lang="el-GR" sz="2800" spc="-1" strike="noStrike">
              <a:latin typeface="Arial"/>
            </a:endParaRPr>
          </a:p>
        </p:txBody>
      </p:sp>
      <p:sp>
        <p:nvSpPr>
          <p:cNvPr id="139" name="2 - Θέση κειμένου"/>
          <p:cNvSpPr/>
          <p:nvPr/>
        </p:nvSpPr>
        <p:spPr>
          <a:xfrm>
            <a:off x="0" y="1351080"/>
            <a:ext cx="9819720" cy="5565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40" name="Picture 2" descr=""/>
          <p:cNvPicPr/>
          <p:nvPr/>
        </p:nvPicPr>
        <p:blipFill>
          <a:blip r:embed="rId1"/>
          <a:stretch/>
        </p:blipFill>
        <p:spPr>
          <a:xfrm>
            <a:off x="325440" y="1708200"/>
            <a:ext cx="4641480" cy="2597400"/>
          </a:xfrm>
          <a:prstGeom prst="rect">
            <a:avLst/>
          </a:prstGeom>
          <a:ln w="9525">
            <a:noFill/>
          </a:ln>
        </p:spPr>
      </p:pic>
      <p:pic>
        <p:nvPicPr>
          <p:cNvPr id="141" name="Picture 3" descr=""/>
          <p:cNvPicPr/>
          <p:nvPr/>
        </p:nvPicPr>
        <p:blipFill>
          <a:blip r:embed="rId2"/>
          <a:stretch/>
        </p:blipFill>
        <p:spPr>
          <a:xfrm>
            <a:off x="4754520" y="3922560"/>
            <a:ext cx="4808160" cy="2979720"/>
          </a:xfrm>
          <a:prstGeom prst="rect">
            <a:avLst/>
          </a:prstGeom>
          <a:ln w="9525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88 - TextBox"/>
          <p:cNvSpPr/>
          <p:nvPr/>
        </p:nvSpPr>
        <p:spPr>
          <a:xfrm>
            <a:off x="0" y="228600"/>
            <a:ext cx="10078200" cy="1343880"/>
          </a:xfrm>
          <a:prstGeom prst="rect">
            <a:avLst/>
          </a:prstGeom>
          <a:solidFill>
            <a:srgbClr val="ffffff">
              <a:alpha val="5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17375e"/>
                </a:solidFill>
                <a:latin typeface="Arial"/>
                <a:ea typeface="DejaVu Sans"/>
              </a:rPr>
              <a:t>Δορυφορικά δεδομένα του  ανέμου και των ατμοσφαιρικών συνθηκών κατά το περιστατικό της πυρκαγιάς</a:t>
            </a:r>
            <a:endParaRPr b="0" lang="el-GR" sz="3600" spc="-1" strike="noStrike">
              <a:latin typeface="Arial"/>
            </a:endParaRPr>
          </a:p>
        </p:txBody>
      </p:sp>
      <p:pic>
        <p:nvPicPr>
          <p:cNvPr id="143" name="89 - Εικόνα" descr=""/>
          <p:cNvPicPr/>
          <p:nvPr/>
        </p:nvPicPr>
        <p:blipFill>
          <a:blip r:embed="rId1"/>
          <a:stretch/>
        </p:blipFill>
        <p:spPr>
          <a:xfrm>
            <a:off x="360" y="1828800"/>
            <a:ext cx="10072800" cy="4824360"/>
          </a:xfrm>
          <a:prstGeom prst="rect">
            <a:avLst/>
          </a:prstGeom>
          <a:ln w="0">
            <a:noFill/>
          </a:ln>
        </p:spPr>
      </p:pic>
      <p:sp>
        <p:nvSpPr>
          <p:cNvPr id="144" name=""/>
          <p:cNvSpPr/>
          <p:nvPr/>
        </p:nvSpPr>
        <p:spPr>
          <a:xfrm>
            <a:off x="900000" y="6840000"/>
            <a:ext cx="8096760" cy="34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l-GR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l-GR" sz="1800" spc="-1" strike="noStrike">
                <a:solidFill>
                  <a:srgbClr val="000000"/>
                </a:solidFill>
                <a:latin typeface="Arial"/>
                <a:ea typeface="DejaVu Sans"/>
              </a:rPr>
              <a:t>Find the link </a:t>
            </a:r>
            <a:r>
              <a:rPr b="0" lang="el-GR" sz="1800" spc="-1" strike="noStrike" u="sng">
                <a:solidFill>
                  <a:srgbClr val="0000ff"/>
                </a:solidFill>
                <a:uFillTx/>
                <a:latin typeface="Arial"/>
                <a:ea typeface="DejaVu Sans"/>
                <a:hlinkClick r:id="rId2"/>
              </a:rPr>
              <a:t>here</a:t>
            </a:r>
            <a:endParaRPr b="0" lang="el-G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1 - Τίτλος"/>
          <p:cNvSpPr/>
          <p:nvPr/>
        </p:nvSpPr>
        <p:spPr>
          <a:xfrm>
            <a:off x="504000" y="301320"/>
            <a:ext cx="9064800" cy="1255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latin typeface="Arial"/>
                <a:ea typeface="DejaVu Sans"/>
              </a:rPr>
              <a:t>Ο άνεμος και οι ατμοσφαιρικές συνθήκες που επικρατούσαν κατά τη διάρκεια της πυρκαγιάς</a:t>
            </a:r>
            <a:endParaRPr b="0" lang="el-GR" sz="3600" spc="-1" strike="noStrike">
              <a:latin typeface="Arial"/>
            </a:endParaRPr>
          </a:p>
        </p:txBody>
      </p:sp>
      <p:sp>
        <p:nvSpPr>
          <p:cNvPr id="146" name="2 - Θέση κειμένου"/>
          <p:cNvSpPr/>
          <p:nvPr/>
        </p:nvSpPr>
        <p:spPr>
          <a:xfrm>
            <a:off x="0" y="1828800"/>
            <a:ext cx="3279240" cy="636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ΣΤΟΙΧΕΙΑ που καταγράφηκαν από τον τοπικό μετεωρολογικό σταθμό:</a:t>
            </a:r>
            <a:endParaRPr b="0" lang="el-GR" sz="1800" spc="-1" strike="noStrike">
              <a:latin typeface="Arial"/>
            </a:endParaRPr>
          </a:p>
        </p:txBody>
      </p:sp>
      <p:pic>
        <p:nvPicPr>
          <p:cNvPr id="147" name="3 - Εικόνα" descr="ανεμοι 27-7-21 Δροσια (1).png"/>
          <p:cNvPicPr/>
          <p:nvPr/>
        </p:nvPicPr>
        <p:blipFill>
          <a:blip r:embed="rId1"/>
          <a:stretch/>
        </p:blipFill>
        <p:spPr>
          <a:xfrm>
            <a:off x="3200400" y="1811160"/>
            <a:ext cx="6855480" cy="5272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393</TotalTime>
  <Application>LibreOffice/7.1.1.2$Windows_X86_64 LibreOffice_project/fe0b08f4af1bacafe4c7ecc87ce55bb426164676</Application>
  <AppVersion>15.0000</AppVersion>
  <Words>453</Words>
  <Paragraphs>46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2022-01-07T20:45:12Z</dcterms:created>
  <dc:creator>user</dc:creator>
  <dc:description/>
  <dc:language>el-GR</dc:language>
  <cp:lastModifiedBy/>
  <dcterms:modified xsi:type="dcterms:W3CDTF">2022-05-15T14:15:41Z</dcterms:modified>
  <cp:revision>79</cp:revision>
  <dc:subject/>
  <dc:title>Nature Illustration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Προσαρμογή</vt:lpwstr>
  </property>
  <property fmtid="{D5CDD505-2E9C-101B-9397-08002B2CF9AE}" pid="3" name="Slides">
    <vt:i4>24</vt:i4>
  </property>
</Properties>
</file>